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41" r:id="rId2"/>
  </p:sldMasterIdLst>
  <p:sldIdLst>
    <p:sldId id="256" r:id="rId3"/>
    <p:sldId id="283" r:id="rId4"/>
    <p:sldId id="258" r:id="rId5"/>
    <p:sldId id="284" r:id="rId6"/>
    <p:sldId id="282" r:id="rId7"/>
    <p:sldId id="281" r:id="rId8"/>
    <p:sldId id="285" r:id="rId9"/>
    <p:sldId id="291" r:id="rId10"/>
    <p:sldId id="272" r:id="rId11"/>
    <p:sldId id="269" r:id="rId12"/>
    <p:sldId id="271" r:id="rId13"/>
    <p:sldId id="295" r:id="rId14"/>
    <p:sldId id="294" r:id="rId15"/>
    <p:sldId id="293" r:id="rId16"/>
    <p:sldId id="292" r:id="rId17"/>
    <p:sldId id="261" r:id="rId18"/>
    <p:sldId id="262" r:id="rId19"/>
    <p:sldId id="275" r:id="rId20"/>
    <p:sldId id="296" r:id="rId2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DE7A1-E2E8-4C8B-409E-EF8270EAB097}" v="161" dt="2023-02-15T17:16:09.232"/>
    <p1510:client id="{29BF2A7A-1885-42BE-A658-F3C9339F7B47}" v="250" dt="2023-02-12T23:43:01.326"/>
    <p1510:client id="{2BF59525-9DE3-1EDB-5A2D-D0A3E967AC3E}" v="10" dt="2023-02-16T01:11:51.754"/>
    <p1510:client id="{4153E583-56E6-1588-BD16-13204F39E135}" v="21" dt="2023-02-15T07:41:15.208"/>
    <p1510:client id="{698C97EB-921D-4CE1-BBFC-E223BE27100E}" v="4" dt="2023-02-15T06:37:43.225"/>
    <p1510:client id="{75365E25-1A4D-7A21-118B-80B54362E485}" v="60" dt="2023-02-15T16:55:29.816"/>
    <p1510:client id="{807F548E-33DD-24BC-BAAD-1453F6A433AF}" v="4" dt="2023-02-16T17:32:01.477"/>
    <p1510:client id="{80FCC994-A92B-957C-4D8A-C48D4428CC27}" v="60" dt="2023-02-16T05:34:35.489"/>
    <p1510:client id="{8EE16244-E651-A0B3-C5D3-C7425F8C623A}" v="7" dt="2023-02-14T19:21:37.639"/>
    <p1510:client id="{951980F7-1B4D-4BC2-D7FE-38D51AB9CC7C}" v="75" dt="2023-02-15T03:21:04.878"/>
    <p1510:client id="{9B4C7969-A6EC-F112-EC2A-5246AD93D609}" v="102" dt="2023-02-15T07:33:40.441"/>
    <p1510:client id="{B02CF39F-5723-ACB5-C3A8-1B9F45C18CCE}" v="71" dt="2023-02-16T17:12:07.940"/>
    <p1510:client id="{DB6138CE-73E8-6D8B-FDD3-B515139BFF44}" v="79" dt="2023-02-16T16:19:29.839"/>
    <p1510:client id="{EAE7C45F-650B-2442-73B0-23E3FCD6BC44}" v="218" dt="2023-02-16T04:31:03.049"/>
    <p1510:client id="{ED3DCC37-77BC-4283-1790-DD29A200223E}" v="69" dt="2023-02-16T07:09:54.410"/>
    <p1510:client id="{F14EF5EC-E10B-1058-8FE0-9918595F45FF}" v="1005" dt="2023-02-13T00:38:06.658"/>
    <p1510:client id="{F8E091AA-9BE9-AF2C-EBC1-9F1A558E845E}" v="1903" dt="2023-02-15T21:42:56.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4890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81404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10099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371179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20039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67852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69473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59162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59697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4232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39486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24614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75901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47942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21448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5060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7327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4015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21613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58159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82662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418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1071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05688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93298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67735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9909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6420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698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241516736"/>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2/16/2023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355496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34" r:id="rId6"/>
    <p:sldLayoutId id="2147483729" r:id="rId7"/>
    <p:sldLayoutId id="2147483730" r:id="rId8"/>
    <p:sldLayoutId id="2147483731" r:id="rId9"/>
    <p:sldLayoutId id="2147483732" r:id="rId10"/>
    <p:sldLayoutId id="2147483733" r:id="rId11"/>
    <p:sldLayoutId id="2147483735"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F64D17CE-9A23-7D06-E2C4-1C3BDFA678F3}"/>
              </a:ext>
            </a:extLst>
          </p:cNvPr>
          <p:cNvPicPr>
            <a:picLocks noChangeAspect="1"/>
          </p:cNvPicPr>
          <p:nvPr/>
        </p:nvPicPr>
        <p:blipFill rotWithShape="1">
          <a:blip r:embed="rId3">
            <a:duotone>
              <a:prstClr val="black"/>
              <a:schemeClr val="accent5">
                <a:tint val="45000"/>
                <a:satMod val="400000"/>
              </a:schemeClr>
            </a:duotone>
            <a:alphaModFix amt="25000"/>
          </a:blip>
          <a:srcRect l="4727" t="36079" r="4364"/>
          <a:stretch/>
        </p:blipFill>
        <p:spPr>
          <a:xfrm>
            <a:off x="20" y="7408"/>
            <a:ext cx="12369533" cy="6850592"/>
          </a:xfrm>
          <a:prstGeom prst="rect">
            <a:avLst/>
          </a:prstGeom>
        </p:spPr>
      </p:pic>
      <p:sp>
        <p:nvSpPr>
          <p:cNvPr id="46" name="Rectangle 2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EE20180E-07C9-CF36-06C4-6FC6F9B4AC4F}"/>
              </a:ext>
            </a:extLst>
          </p:cNvPr>
          <p:cNvSpPr txBox="1"/>
          <p:nvPr/>
        </p:nvSpPr>
        <p:spPr>
          <a:xfrm>
            <a:off x="1103312" y="2052918"/>
            <a:ext cx="8946541" cy="41954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ts val="1000"/>
              </a:spcBef>
              <a:buClr>
                <a:schemeClr val="bg2">
                  <a:lumMod val="40000"/>
                  <a:lumOff val="60000"/>
                </a:schemeClr>
              </a:buClr>
              <a:buSzPct val="80000"/>
            </a:pPr>
            <a:endParaRPr lang="en-US">
              <a:ea typeface="+mj-ea"/>
              <a:cs typeface="+mj-cs"/>
            </a:endParaRPr>
          </a:p>
        </p:txBody>
      </p:sp>
      <p:sp>
        <p:nvSpPr>
          <p:cNvPr id="2" name="TextBox 1">
            <a:extLst>
              <a:ext uri="{FF2B5EF4-FFF2-40B4-BE49-F238E27FC236}">
                <a16:creationId xmlns:a16="http://schemas.microsoft.com/office/drawing/2014/main" id="{142578C7-A7B7-6150-5F0D-16A53CFBC3EF}"/>
              </a:ext>
            </a:extLst>
          </p:cNvPr>
          <p:cNvSpPr txBox="1"/>
          <p:nvPr/>
        </p:nvSpPr>
        <p:spPr>
          <a:xfrm>
            <a:off x="6406719" y="4009747"/>
            <a:ext cx="5347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a:t>
            </a:r>
            <a:r>
              <a:rPr lang="en-GB">
                <a:latin typeface="Century Gothic"/>
                <a:cs typeface="Calibri"/>
              </a:rPr>
              <a:t>         </a:t>
            </a:r>
            <a:endParaRPr lang="en-GB" sz="3200">
              <a:latin typeface="Calibri"/>
              <a:cs typeface="Calibri"/>
            </a:endParaRPr>
          </a:p>
        </p:txBody>
      </p:sp>
      <p:sp>
        <p:nvSpPr>
          <p:cNvPr id="3" name="TextBox 2">
            <a:extLst>
              <a:ext uri="{FF2B5EF4-FFF2-40B4-BE49-F238E27FC236}">
                <a16:creationId xmlns:a16="http://schemas.microsoft.com/office/drawing/2014/main" id="{142EDC8C-DABA-7AB3-402B-E2B6C98F814C}"/>
              </a:ext>
            </a:extLst>
          </p:cNvPr>
          <p:cNvSpPr txBox="1"/>
          <p:nvPr/>
        </p:nvSpPr>
        <p:spPr>
          <a:xfrm>
            <a:off x="-14156" y="1316853"/>
            <a:ext cx="12525289" cy="1755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spcAft>
                <a:spcPts val="600"/>
              </a:spcAft>
            </a:pPr>
            <a:r>
              <a:rPr lang="en-US" sz="3300" b="1">
                <a:solidFill>
                  <a:schemeClr val="tx2"/>
                </a:solidFill>
                <a:latin typeface="Century Gothic"/>
                <a:ea typeface="+mn-lt"/>
                <a:cs typeface="+mn-lt"/>
              </a:rPr>
              <a:t>TAO: Facebook's Distributed Data Store for the Social Graph</a:t>
            </a:r>
          </a:p>
          <a:p>
            <a:pPr>
              <a:lnSpc>
                <a:spcPct val="90000"/>
              </a:lnSpc>
              <a:spcBef>
                <a:spcPct val="0"/>
              </a:spcBef>
              <a:spcAft>
                <a:spcPts val="600"/>
              </a:spcAft>
            </a:pPr>
            <a:endParaRPr lang="en-US" sz="3600">
              <a:latin typeface="Calibri"/>
              <a:ea typeface="+mn-lt"/>
              <a:cs typeface="+mn-lt"/>
            </a:endParaRPr>
          </a:p>
          <a:p>
            <a:pPr algn="l"/>
            <a:endParaRPr lang="en-GB" sz="3600">
              <a:latin typeface="Calibri"/>
              <a:cs typeface="Calibri"/>
            </a:endParaRPr>
          </a:p>
        </p:txBody>
      </p:sp>
      <p:sp>
        <p:nvSpPr>
          <p:cNvPr id="6" name="TextBox 5">
            <a:extLst>
              <a:ext uri="{FF2B5EF4-FFF2-40B4-BE49-F238E27FC236}">
                <a16:creationId xmlns:a16="http://schemas.microsoft.com/office/drawing/2014/main" id="{73B80983-9E1B-B58F-DA5C-6E69B015BA39}"/>
              </a:ext>
            </a:extLst>
          </p:cNvPr>
          <p:cNvSpPr txBox="1"/>
          <p:nvPr/>
        </p:nvSpPr>
        <p:spPr>
          <a:xfrm>
            <a:off x="584449" y="2204622"/>
            <a:ext cx="11169584"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Century Gothic"/>
                <a:ea typeface="+mn-lt"/>
                <a:cs typeface="+mn-lt"/>
              </a:rPr>
              <a:t>Nathan Bronson</a:t>
            </a:r>
            <a:r>
              <a:rPr lang="en-GB" i="1">
                <a:latin typeface="Century Gothic"/>
                <a:ea typeface="+mn-lt"/>
                <a:cs typeface="+mn-lt"/>
              </a:rPr>
              <a:t>, </a:t>
            </a:r>
            <a:r>
              <a:rPr lang="en-GB">
                <a:latin typeface="Century Gothic"/>
                <a:ea typeface="+mn-lt"/>
                <a:cs typeface="+mn-lt"/>
              </a:rPr>
              <a:t>Zach Amsden</a:t>
            </a:r>
            <a:r>
              <a:rPr lang="en-GB" i="1">
                <a:latin typeface="Century Gothic"/>
                <a:ea typeface="+mn-lt"/>
                <a:cs typeface="+mn-lt"/>
              </a:rPr>
              <a:t>, </a:t>
            </a:r>
            <a:r>
              <a:rPr lang="en-GB">
                <a:latin typeface="Century Gothic"/>
                <a:ea typeface="+mn-lt"/>
                <a:cs typeface="+mn-lt"/>
              </a:rPr>
              <a:t>George Cabrera</a:t>
            </a:r>
            <a:r>
              <a:rPr lang="en-GB" i="1">
                <a:latin typeface="Century Gothic"/>
                <a:ea typeface="+mn-lt"/>
                <a:cs typeface="+mn-lt"/>
              </a:rPr>
              <a:t>, </a:t>
            </a:r>
            <a:r>
              <a:rPr lang="en-GB">
                <a:latin typeface="Century Gothic"/>
                <a:ea typeface="+mn-lt"/>
                <a:cs typeface="+mn-lt"/>
              </a:rPr>
              <a:t>Prasad Chakka</a:t>
            </a:r>
            <a:r>
              <a:rPr lang="en-GB" i="1">
                <a:latin typeface="Century Gothic"/>
                <a:ea typeface="+mn-lt"/>
                <a:cs typeface="+mn-lt"/>
              </a:rPr>
              <a:t>, </a:t>
            </a:r>
            <a:r>
              <a:rPr lang="en-GB">
                <a:latin typeface="Century Gothic"/>
                <a:ea typeface="+mn-lt"/>
                <a:cs typeface="+mn-lt"/>
              </a:rPr>
              <a:t>Peter Dimov</a:t>
            </a:r>
            <a:br>
              <a:rPr lang="en-GB">
                <a:latin typeface="Century Gothic"/>
                <a:ea typeface="+mn-lt"/>
                <a:cs typeface="+mn-lt"/>
              </a:rPr>
            </a:br>
            <a:r>
              <a:rPr lang="en-GB">
                <a:latin typeface="Century Gothic"/>
                <a:ea typeface="+mn-lt"/>
                <a:cs typeface="+mn-lt"/>
              </a:rPr>
              <a:t>Hui Ding</a:t>
            </a:r>
            <a:r>
              <a:rPr lang="en-GB" i="1">
                <a:latin typeface="Century Gothic"/>
                <a:ea typeface="+mn-lt"/>
                <a:cs typeface="+mn-lt"/>
              </a:rPr>
              <a:t>, </a:t>
            </a:r>
            <a:r>
              <a:rPr lang="en-GB">
                <a:latin typeface="Century Gothic"/>
                <a:ea typeface="+mn-lt"/>
                <a:cs typeface="+mn-lt"/>
              </a:rPr>
              <a:t>Jack Ferris</a:t>
            </a:r>
            <a:r>
              <a:rPr lang="en-GB" i="1">
                <a:latin typeface="Century Gothic"/>
                <a:ea typeface="+mn-lt"/>
                <a:cs typeface="+mn-lt"/>
              </a:rPr>
              <a:t>, </a:t>
            </a:r>
            <a:r>
              <a:rPr lang="en-GB">
                <a:latin typeface="Century Gothic"/>
                <a:ea typeface="+mn-lt"/>
                <a:cs typeface="+mn-lt"/>
              </a:rPr>
              <a:t>Anthony </a:t>
            </a:r>
            <a:r>
              <a:rPr lang="en-GB" err="1">
                <a:latin typeface="Century Gothic"/>
                <a:ea typeface="+mn-lt"/>
                <a:cs typeface="+mn-lt"/>
              </a:rPr>
              <a:t>Giardullo</a:t>
            </a:r>
            <a:r>
              <a:rPr lang="en-GB" i="1">
                <a:latin typeface="Century Gothic"/>
                <a:ea typeface="+mn-lt"/>
                <a:cs typeface="+mn-lt"/>
              </a:rPr>
              <a:t>, </a:t>
            </a:r>
            <a:r>
              <a:rPr lang="en-GB">
                <a:latin typeface="Century Gothic"/>
                <a:ea typeface="+mn-lt"/>
                <a:cs typeface="+mn-lt"/>
              </a:rPr>
              <a:t>Sachin Kulkarni</a:t>
            </a:r>
            <a:r>
              <a:rPr lang="en-GB" i="1">
                <a:latin typeface="Century Gothic"/>
                <a:ea typeface="+mn-lt"/>
                <a:cs typeface="+mn-lt"/>
              </a:rPr>
              <a:t>, </a:t>
            </a:r>
            <a:r>
              <a:rPr lang="en-GB">
                <a:latin typeface="Century Gothic"/>
                <a:ea typeface="+mn-lt"/>
                <a:cs typeface="+mn-lt"/>
              </a:rPr>
              <a:t>Harry Li</a:t>
            </a:r>
            <a:r>
              <a:rPr lang="en-GB" i="1">
                <a:latin typeface="Century Gothic"/>
                <a:ea typeface="+mn-lt"/>
                <a:cs typeface="+mn-lt"/>
              </a:rPr>
              <a:t>, </a:t>
            </a:r>
            <a:r>
              <a:rPr lang="en-GB">
                <a:latin typeface="Century Gothic"/>
                <a:ea typeface="+mn-lt"/>
                <a:cs typeface="+mn-lt"/>
              </a:rPr>
              <a:t>Mark </a:t>
            </a:r>
            <a:r>
              <a:rPr lang="en-GB" err="1">
                <a:latin typeface="Century Gothic"/>
                <a:ea typeface="+mn-lt"/>
                <a:cs typeface="+mn-lt"/>
              </a:rPr>
              <a:t>Marchukov</a:t>
            </a:r>
            <a:r>
              <a:rPr lang="en-GB">
                <a:latin typeface="Century Gothic"/>
                <a:ea typeface="+mn-lt"/>
                <a:cs typeface="+mn-lt"/>
              </a:rPr>
              <a:t> Dmitri Petrov</a:t>
            </a:r>
            <a:r>
              <a:rPr lang="en-GB" i="1">
                <a:latin typeface="Century Gothic"/>
                <a:ea typeface="+mn-lt"/>
                <a:cs typeface="+mn-lt"/>
              </a:rPr>
              <a:t>, </a:t>
            </a:r>
            <a:r>
              <a:rPr lang="en-GB">
                <a:latin typeface="Century Gothic"/>
                <a:ea typeface="+mn-lt"/>
                <a:cs typeface="+mn-lt"/>
              </a:rPr>
              <a:t>Lovro </a:t>
            </a:r>
            <a:r>
              <a:rPr lang="en-GB" err="1">
                <a:latin typeface="Century Gothic"/>
                <a:ea typeface="+mn-lt"/>
                <a:cs typeface="+mn-lt"/>
              </a:rPr>
              <a:t>Puzar</a:t>
            </a:r>
            <a:r>
              <a:rPr lang="en-GB" i="1">
                <a:latin typeface="Century Gothic"/>
                <a:ea typeface="+mn-lt"/>
                <a:cs typeface="+mn-lt"/>
              </a:rPr>
              <a:t>, </a:t>
            </a:r>
            <a:r>
              <a:rPr lang="en-GB">
                <a:latin typeface="Century Gothic"/>
                <a:ea typeface="+mn-lt"/>
                <a:cs typeface="+mn-lt"/>
              </a:rPr>
              <a:t>Yee Jiun Song</a:t>
            </a:r>
            <a:r>
              <a:rPr lang="en-GB" i="1">
                <a:latin typeface="Century Gothic"/>
                <a:ea typeface="+mn-lt"/>
                <a:cs typeface="+mn-lt"/>
              </a:rPr>
              <a:t>, </a:t>
            </a:r>
            <a:r>
              <a:rPr lang="en-GB">
                <a:latin typeface="Century Gothic"/>
                <a:ea typeface="+mn-lt"/>
                <a:cs typeface="+mn-lt"/>
              </a:rPr>
              <a:t>Venkat Venkataramani </a:t>
            </a:r>
            <a:r>
              <a:rPr lang="en-GB" i="1">
                <a:latin typeface="Century Gothic"/>
                <a:ea typeface="+mn-lt"/>
                <a:cs typeface="+mn-lt"/>
              </a:rPr>
              <a:t>Facebook, Inc.</a:t>
            </a:r>
            <a:endParaRPr lang="en-US">
              <a:latin typeface="Century Gothic"/>
              <a:cs typeface="Calibri"/>
            </a:endParaRPr>
          </a:p>
          <a:p>
            <a:pPr algn="l"/>
            <a:endParaRPr lang="en-GB" sz="2400">
              <a:latin typeface="Calibri"/>
              <a:cs typeface="Calibri"/>
            </a:endParaRPr>
          </a:p>
        </p:txBody>
      </p:sp>
      <p:sp>
        <p:nvSpPr>
          <p:cNvPr id="8" name="TextBox 7">
            <a:extLst>
              <a:ext uri="{FF2B5EF4-FFF2-40B4-BE49-F238E27FC236}">
                <a16:creationId xmlns:a16="http://schemas.microsoft.com/office/drawing/2014/main" id="{0DF3823C-A7A9-CA66-E1ED-C26045F47D0A}"/>
              </a:ext>
            </a:extLst>
          </p:cNvPr>
          <p:cNvSpPr txBox="1"/>
          <p:nvPr/>
        </p:nvSpPr>
        <p:spPr>
          <a:xfrm>
            <a:off x="7279690" y="4194699"/>
            <a:ext cx="434117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Calibri"/>
                <a:cs typeface="Calibri"/>
              </a:rPr>
              <a:t>                 </a:t>
            </a:r>
            <a:r>
              <a:rPr lang="en-GB" sz="2000">
                <a:latin typeface="Century Gothic"/>
                <a:cs typeface="Calibri"/>
              </a:rPr>
              <a:t>By</a:t>
            </a:r>
          </a:p>
          <a:p>
            <a:r>
              <a:rPr lang="en-GB" sz="2000">
                <a:latin typeface="Century Gothic"/>
                <a:cs typeface="Calibri"/>
              </a:rPr>
              <a:t>         Likhitha </a:t>
            </a:r>
            <a:r>
              <a:rPr lang="en-GB" sz="2000" err="1">
                <a:latin typeface="Century Gothic"/>
                <a:cs typeface="Calibri"/>
              </a:rPr>
              <a:t>Javvaji</a:t>
            </a:r>
            <a:endParaRPr lang="en-GB" sz="2000">
              <a:latin typeface="Century Gothic"/>
              <a:cs typeface="Calibri"/>
            </a:endParaRPr>
          </a:p>
          <a:p>
            <a:r>
              <a:rPr lang="en-GB" sz="2000">
                <a:latin typeface="Century Gothic"/>
                <a:cs typeface="Calibri"/>
              </a:rPr>
              <a:t>         Naveen Reddy Narayana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B457-8A6C-CF37-0E7D-532E3F69A451}"/>
              </a:ext>
            </a:extLst>
          </p:cNvPr>
          <p:cNvSpPr>
            <a:spLocks noGrp="1"/>
          </p:cNvSpPr>
          <p:nvPr>
            <p:ph type="title"/>
          </p:nvPr>
        </p:nvSpPr>
        <p:spPr>
          <a:xfrm>
            <a:off x="169176" y="452718"/>
            <a:ext cx="9870113" cy="592349"/>
          </a:xfrm>
        </p:spPr>
        <p:txBody>
          <a:bodyPr/>
          <a:lstStyle/>
          <a:p>
            <a:r>
              <a:rPr lang="en-US">
                <a:ea typeface="+mj-lt"/>
                <a:cs typeface="+mj-lt"/>
              </a:rPr>
              <a:t>TAO Architecture</a:t>
            </a:r>
            <a:endParaRPr lang="en-US"/>
          </a:p>
        </p:txBody>
      </p:sp>
      <p:sp>
        <p:nvSpPr>
          <p:cNvPr id="3" name="Content Placeholder 2">
            <a:extLst>
              <a:ext uri="{FF2B5EF4-FFF2-40B4-BE49-F238E27FC236}">
                <a16:creationId xmlns:a16="http://schemas.microsoft.com/office/drawing/2014/main" id="{A1409EF9-D5FB-B83C-FD38-0254524D14FD}"/>
              </a:ext>
            </a:extLst>
          </p:cNvPr>
          <p:cNvSpPr>
            <a:spLocks noGrp="1"/>
          </p:cNvSpPr>
          <p:nvPr>
            <p:ph idx="1"/>
          </p:nvPr>
        </p:nvSpPr>
        <p:spPr>
          <a:xfrm>
            <a:off x="164809" y="1244737"/>
            <a:ext cx="11845279" cy="5419298"/>
          </a:xfrm>
        </p:spPr>
        <p:txBody>
          <a:bodyPr vert="horz" lIns="91440" tIns="45720" rIns="91440" bIns="45720" rtlCol="0" anchor="t">
            <a:normAutofit/>
          </a:bodyPr>
          <a:lstStyle/>
          <a:p>
            <a:r>
              <a:rPr lang="en-US">
                <a:ea typeface="+mj-lt"/>
                <a:cs typeface="+mj-lt"/>
              </a:rPr>
              <a:t>TAO is separated into two caching layers and a storage layer.</a:t>
            </a:r>
          </a:p>
          <a:p>
            <a:pPr marL="0" indent="0">
              <a:buClr>
                <a:srgbClr val="8AD0D6"/>
              </a:buClr>
              <a:buNone/>
            </a:pPr>
            <a:endParaRPr lang="en-US"/>
          </a:p>
          <a:p>
            <a:pPr marL="0" indent="0">
              <a:buClr>
                <a:srgbClr val="8AD0D6"/>
              </a:buClr>
              <a:buNone/>
            </a:pPr>
            <a:r>
              <a:rPr lang="en-US" b="1"/>
              <a:t>Storage Layer</a:t>
            </a:r>
            <a:endParaRPr lang="en-US"/>
          </a:p>
          <a:p>
            <a:pPr marL="0" indent="0">
              <a:buNone/>
            </a:pPr>
            <a:endParaRPr lang="en-US" b="1">
              <a:ea typeface="+mj-lt"/>
              <a:cs typeface="+mj-lt"/>
            </a:endParaRPr>
          </a:p>
          <a:p>
            <a:pPr>
              <a:buClr>
                <a:srgbClr val="8AD0D6"/>
              </a:buClr>
            </a:pPr>
            <a:r>
              <a:rPr lang="en-US">
                <a:ea typeface="+mj-lt"/>
                <a:cs typeface="+mj-lt"/>
              </a:rPr>
              <a:t>Objects and associations were stored in MySQL at Facebook even before TAO was built; it was the backing store for the original PHP implementation of the API. This made it the natural choice for TAO’s persistent storage</a:t>
            </a:r>
            <a:endParaRPr lang="en-US"/>
          </a:p>
          <a:p>
            <a:pPr>
              <a:buClr>
                <a:srgbClr val="8AD0D6"/>
              </a:buClr>
            </a:pPr>
            <a:endParaRPr lang="en-US">
              <a:ea typeface="+mj-lt"/>
              <a:cs typeface="+mj-lt"/>
            </a:endParaRPr>
          </a:p>
          <a:p>
            <a:pPr>
              <a:buClr>
                <a:srgbClr val="8AD0D6"/>
              </a:buClr>
            </a:pPr>
            <a:r>
              <a:rPr lang="en-US">
                <a:ea typeface="+mj-lt"/>
                <a:cs typeface="+mj-lt"/>
              </a:rPr>
              <a:t>Each object id contains an embedded shard id that identifies its hosting shard. Objects are bound to a shard for their entire lifetime. An association is stored on the shard of its id1, so that every association query can be served from a single server. Two ids are unlikely to map to the same server unless they were explicitly </a:t>
            </a:r>
            <a:r>
              <a:rPr lang="en-US" err="1">
                <a:ea typeface="+mj-lt"/>
                <a:cs typeface="+mj-lt"/>
              </a:rPr>
              <a:t>colocated</a:t>
            </a:r>
            <a:r>
              <a:rPr lang="en-US">
                <a:ea typeface="+mj-lt"/>
                <a:cs typeface="+mj-lt"/>
              </a:rPr>
              <a:t> at creation time.</a:t>
            </a:r>
            <a:endParaRPr lang="en-US"/>
          </a:p>
          <a:p>
            <a:pPr>
              <a:buClr>
                <a:srgbClr val="8AD0D6"/>
              </a:buClr>
            </a:pPr>
            <a:endParaRPr lang="en-US"/>
          </a:p>
        </p:txBody>
      </p:sp>
    </p:spTree>
    <p:extLst>
      <p:ext uri="{BB962C8B-B14F-4D97-AF65-F5344CB8AC3E}">
        <p14:creationId xmlns:p14="http://schemas.microsoft.com/office/powerpoint/2010/main" val="2047939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F2BFC-2A55-D5F9-7456-521B16B699B2}"/>
              </a:ext>
            </a:extLst>
          </p:cNvPr>
          <p:cNvSpPr>
            <a:spLocks noGrp="1"/>
          </p:cNvSpPr>
          <p:nvPr>
            <p:ph type="title"/>
          </p:nvPr>
        </p:nvSpPr>
        <p:spPr>
          <a:xfrm>
            <a:off x="281970" y="365055"/>
            <a:ext cx="9768864" cy="1488193"/>
          </a:xfrm>
        </p:spPr>
        <p:txBody>
          <a:bodyPr/>
          <a:lstStyle/>
          <a:p>
            <a:r>
              <a:rPr lang="en-US"/>
              <a:t>TAO Architecture      </a:t>
            </a:r>
            <a:endParaRPr lang="en-US">
              <a:ea typeface="+mj-lt"/>
              <a:cs typeface="+mj-lt"/>
            </a:endParaRPr>
          </a:p>
          <a:p>
            <a:endParaRPr lang="en-US"/>
          </a:p>
        </p:txBody>
      </p:sp>
      <p:sp>
        <p:nvSpPr>
          <p:cNvPr id="3" name="Content Placeholder 2">
            <a:extLst>
              <a:ext uri="{FF2B5EF4-FFF2-40B4-BE49-F238E27FC236}">
                <a16:creationId xmlns:a16="http://schemas.microsoft.com/office/drawing/2014/main" id="{E00C4418-A829-616F-671F-75CD18A9E889}"/>
              </a:ext>
            </a:extLst>
          </p:cNvPr>
          <p:cNvSpPr>
            <a:spLocks noGrp="1"/>
          </p:cNvSpPr>
          <p:nvPr>
            <p:ph idx="1"/>
          </p:nvPr>
        </p:nvSpPr>
        <p:spPr>
          <a:xfrm>
            <a:off x="327826" y="1351609"/>
            <a:ext cx="9722027" cy="4896790"/>
          </a:xfrm>
        </p:spPr>
        <p:txBody>
          <a:bodyPr vert="horz" lIns="91440" tIns="45720" rIns="91440" bIns="45720" rtlCol="0" anchor="t">
            <a:normAutofit/>
          </a:bodyPr>
          <a:lstStyle/>
          <a:p>
            <a:pPr marL="0" indent="0">
              <a:buNone/>
            </a:pPr>
            <a:r>
              <a:rPr lang="en-US" b="1">
                <a:ea typeface="+mj-lt"/>
                <a:cs typeface="+mj-lt"/>
              </a:rPr>
              <a:t>Cache Layer</a:t>
            </a:r>
          </a:p>
          <a:p>
            <a:pPr marL="0" indent="0">
              <a:buClr>
                <a:srgbClr val="8AD0D6"/>
              </a:buClr>
              <a:buNone/>
            </a:pPr>
            <a:endParaRPr lang="en-US">
              <a:ea typeface="+mj-lt"/>
              <a:cs typeface="+mj-lt"/>
            </a:endParaRPr>
          </a:p>
          <a:p>
            <a:pPr>
              <a:buClr>
                <a:srgbClr val="8AD0D6"/>
              </a:buClr>
            </a:pPr>
            <a:r>
              <a:rPr lang="en-US">
                <a:ea typeface="+mj-lt"/>
                <a:cs typeface="+mj-lt"/>
              </a:rPr>
              <a:t>Like in the </a:t>
            </a:r>
            <a:r>
              <a:rPr lang="en-US" err="1">
                <a:ea typeface="+mj-lt"/>
                <a:cs typeface="+mj-lt"/>
              </a:rPr>
              <a:t>Memcache</a:t>
            </a:r>
            <a:r>
              <a:rPr lang="en-US">
                <a:ea typeface="+mj-lt"/>
                <a:cs typeface="+mj-lt"/>
              </a:rPr>
              <a:t> , it is still very important to load database workload using a caching layer. A client requesting information connects to a cache first. This cache belongs to a tier consisting of multiple such caches and the database. They are collectively responsible for serving objects and associations.</a:t>
            </a:r>
            <a:endParaRPr lang="en-US"/>
          </a:p>
          <a:p>
            <a:pPr>
              <a:buClr>
                <a:srgbClr val="8AD0D6"/>
              </a:buClr>
            </a:pPr>
            <a:r>
              <a:rPr lang="en-US">
                <a:ea typeface="+mj-lt"/>
                <a:cs typeface="+mj-lt"/>
              </a:rPr>
              <a:t>If there is a read-miss then caches can contact the nearby caches or go to the database. On a write, caches go the database for a synchronous update. This helps with read-after-write consistency in most cases</a:t>
            </a:r>
            <a:endParaRPr lang="en-US"/>
          </a:p>
          <a:p>
            <a:pPr>
              <a:buClr>
                <a:srgbClr val="8AD0D6"/>
              </a:buClr>
            </a:pPr>
            <a:endParaRPr lang="en-US"/>
          </a:p>
        </p:txBody>
      </p:sp>
    </p:spTree>
    <p:extLst>
      <p:ext uri="{BB962C8B-B14F-4D97-AF65-F5344CB8AC3E}">
        <p14:creationId xmlns:p14="http://schemas.microsoft.com/office/powerpoint/2010/main" val="292715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1CE0-87AB-86A7-D005-E1791489DEE9}"/>
              </a:ext>
            </a:extLst>
          </p:cNvPr>
          <p:cNvSpPr>
            <a:spLocks noGrp="1"/>
          </p:cNvSpPr>
          <p:nvPr>
            <p:ph type="title"/>
          </p:nvPr>
        </p:nvSpPr>
        <p:spPr>
          <a:xfrm>
            <a:off x="288303" y="452718"/>
            <a:ext cx="9762531" cy="1400530"/>
          </a:xfrm>
        </p:spPr>
        <p:txBody>
          <a:bodyPr/>
          <a:lstStyle/>
          <a:p>
            <a:r>
              <a:rPr lang="en-GB" sz="4400" b="1">
                <a:latin typeface="Calibri"/>
                <a:cs typeface="Calibri"/>
              </a:rPr>
              <a:t>TAO: Consistency Model</a:t>
            </a:r>
          </a:p>
        </p:txBody>
      </p:sp>
      <p:sp>
        <p:nvSpPr>
          <p:cNvPr id="3" name="Content Placeholder 2">
            <a:extLst>
              <a:ext uri="{FF2B5EF4-FFF2-40B4-BE49-F238E27FC236}">
                <a16:creationId xmlns:a16="http://schemas.microsoft.com/office/drawing/2014/main" id="{6326F6E2-3031-F758-9872-24F51DD2A378}"/>
              </a:ext>
            </a:extLst>
          </p:cNvPr>
          <p:cNvSpPr>
            <a:spLocks noGrp="1"/>
          </p:cNvSpPr>
          <p:nvPr>
            <p:ph idx="1"/>
          </p:nvPr>
        </p:nvSpPr>
        <p:spPr>
          <a:xfrm>
            <a:off x="453957" y="1297545"/>
            <a:ext cx="11179080" cy="4950854"/>
          </a:xfrm>
        </p:spPr>
        <p:txBody>
          <a:bodyPr vert="horz" lIns="91440" tIns="45720" rIns="91440" bIns="45720" rtlCol="0" anchor="t">
            <a:normAutofit/>
          </a:bodyPr>
          <a:lstStyle/>
          <a:p>
            <a:r>
              <a:rPr lang="en-GB"/>
              <a:t>TAO is eventually consistent owing to the asynchronous replication behaviour across regions and across followers.</a:t>
            </a:r>
            <a:endParaRPr lang="en-US"/>
          </a:p>
          <a:p>
            <a:pPr>
              <a:buClr>
                <a:srgbClr val="8AD0D6"/>
              </a:buClr>
            </a:pPr>
            <a:r>
              <a:rPr lang="en-GB"/>
              <a:t>Read-After-Write consistency is assured in the same tier owing to the synchronous delivery of the changeset applied. Changesets are only applied after verifying that current "version" of the data in the cache matches the pre update value in the changeset.</a:t>
            </a:r>
          </a:p>
          <a:p>
            <a:pPr>
              <a:buClr>
                <a:srgbClr val="8AD0D6"/>
              </a:buClr>
            </a:pPr>
            <a:r>
              <a:rPr lang="en-GB"/>
              <a:t>Inconsistencies may arise in case of partial leader failure of follower failures during writes which resolve themselves on receiving the invalidation/refill messages.</a:t>
            </a:r>
          </a:p>
        </p:txBody>
      </p:sp>
    </p:spTree>
    <p:extLst>
      <p:ext uri="{BB962C8B-B14F-4D97-AF65-F5344CB8AC3E}">
        <p14:creationId xmlns:p14="http://schemas.microsoft.com/office/powerpoint/2010/main" val="133873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73E3-8FD0-1523-53EC-F0C7F33D1321}"/>
              </a:ext>
            </a:extLst>
          </p:cNvPr>
          <p:cNvSpPr>
            <a:spLocks noGrp="1"/>
          </p:cNvSpPr>
          <p:nvPr>
            <p:ph type="title"/>
          </p:nvPr>
        </p:nvSpPr>
        <p:spPr>
          <a:xfrm>
            <a:off x="532622" y="452718"/>
            <a:ext cx="9518212" cy="1400530"/>
          </a:xfrm>
        </p:spPr>
        <p:txBody>
          <a:bodyPr/>
          <a:lstStyle/>
          <a:p>
            <a:r>
              <a:rPr lang="en-GB" b="1"/>
              <a:t>TAO: Failure Handling</a:t>
            </a:r>
          </a:p>
        </p:txBody>
      </p:sp>
      <p:sp>
        <p:nvSpPr>
          <p:cNvPr id="3" name="Content Placeholder 2">
            <a:extLst>
              <a:ext uri="{FF2B5EF4-FFF2-40B4-BE49-F238E27FC236}">
                <a16:creationId xmlns:a16="http://schemas.microsoft.com/office/drawing/2014/main" id="{68616DEC-DB22-95B0-9A61-70D2A072D870}"/>
              </a:ext>
            </a:extLst>
          </p:cNvPr>
          <p:cNvSpPr>
            <a:spLocks noGrp="1"/>
          </p:cNvSpPr>
          <p:nvPr>
            <p:ph idx="1"/>
          </p:nvPr>
        </p:nvSpPr>
        <p:spPr>
          <a:xfrm>
            <a:off x="657461" y="1388195"/>
            <a:ext cx="10875202" cy="4860204"/>
          </a:xfrm>
        </p:spPr>
        <p:txBody>
          <a:bodyPr vert="horz" lIns="91440" tIns="45720" rIns="91440" bIns="45720" rtlCol="0" anchor="t">
            <a:normAutofit/>
          </a:bodyPr>
          <a:lstStyle/>
          <a:p>
            <a:r>
              <a:rPr lang="en-GB"/>
              <a:t>A </a:t>
            </a:r>
            <a:r>
              <a:rPr lang="en-GB" b="1"/>
              <a:t>storage layer master failure</a:t>
            </a:r>
            <a:r>
              <a:rPr lang="en-GB"/>
              <a:t> is handled by auto promoting an existing slave.</a:t>
            </a:r>
          </a:p>
          <a:p>
            <a:pPr>
              <a:buClr>
                <a:srgbClr val="8AD0D6"/>
              </a:buClr>
            </a:pPr>
            <a:r>
              <a:rPr lang="en-GB"/>
              <a:t>A </a:t>
            </a:r>
            <a:r>
              <a:rPr lang="en-GB" b="1"/>
              <a:t>storage layer slave failure</a:t>
            </a:r>
            <a:r>
              <a:rPr lang="en-GB"/>
              <a:t> is handled by redirecting follower reads to the leader in the shard's master region. Invalidation/refill messages are delivered from the master region.</a:t>
            </a:r>
          </a:p>
          <a:p>
            <a:pPr>
              <a:buClr>
                <a:srgbClr val="8AD0D6"/>
              </a:buClr>
            </a:pPr>
            <a:r>
              <a:rPr lang="en-GB"/>
              <a:t>On </a:t>
            </a:r>
            <a:r>
              <a:rPr lang="en-GB" b="1"/>
              <a:t>slave promotion</a:t>
            </a:r>
            <a:r>
              <a:rPr lang="en-GB"/>
              <a:t>, the embedded invalidation/refill messages may be replayed in all regions to ensure data consistency.</a:t>
            </a:r>
          </a:p>
          <a:p>
            <a:pPr>
              <a:buClr>
                <a:srgbClr val="8AD0D6"/>
              </a:buClr>
            </a:pPr>
            <a:r>
              <a:rPr lang="en-GB"/>
              <a:t>On a </a:t>
            </a:r>
            <a:r>
              <a:rPr lang="en-GB" b="1"/>
              <a:t>leader cache server failure</a:t>
            </a:r>
            <a:r>
              <a:rPr lang="en-GB"/>
              <a:t>, followers handle cache misses by reading directly off the storage layer.</a:t>
            </a:r>
          </a:p>
          <a:p>
            <a:pPr>
              <a:buClr>
                <a:srgbClr val="8AD0D6"/>
              </a:buClr>
            </a:pPr>
            <a:r>
              <a:rPr lang="en-GB" b="1"/>
              <a:t>Refill and invalidation failures</a:t>
            </a:r>
            <a:r>
              <a:rPr lang="en-GB"/>
              <a:t> are handled by queuing the messages to the disk to be delivered later.</a:t>
            </a:r>
          </a:p>
          <a:p>
            <a:pPr>
              <a:buClr>
                <a:srgbClr val="8AD0D6"/>
              </a:buClr>
            </a:pPr>
            <a:r>
              <a:rPr lang="en-GB" b="1"/>
              <a:t>Follower server failures</a:t>
            </a:r>
            <a:r>
              <a:rPr lang="en-GB"/>
              <a:t> are handled by the client by routing requests to a backup follower tier.</a:t>
            </a:r>
          </a:p>
          <a:p>
            <a:pPr>
              <a:buClr>
                <a:srgbClr val="8AD0D6"/>
              </a:buClr>
            </a:pPr>
            <a:endParaRPr lang="en-GB"/>
          </a:p>
          <a:p>
            <a:pPr>
              <a:buClr>
                <a:srgbClr val="8AD0D6"/>
              </a:buClr>
            </a:pPr>
            <a:endParaRPr lang="en-GB"/>
          </a:p>
        </p:txBody>
      </p:sp>
    </p:spTree>
    <p:extLst>
      <p:ext uri="{BB962C8B-B14F-4D97-AF65-F5344CB8AC3E}">
        <p14:creationId xmlns:p14="http://schemas.microsoft.com/office/powerpoint/2010/main" val="72470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F01B-07C3-930F-70B7-A2E9BED81347}"/>
              </a:ext>
            </a:extLst>
          </p:cNvPr>
          <p:cNvSpPr>
            <a:spLocks noGrp="1"/>
          </p:cNvSpPr>
          <p:nvPr>
            <p:ph type="title"/>
          </p:nvPr>
        </p:nvSpPr>
        <p:spPr>
          <a:xfrm>
            <a:off x="398976" y="452718"/>
            <a:ext cx="9651858" cy="1400530"/>
          </a:xfrm>
        </p:spPr>
        <p:txBody>
          <a:bodyPr/>
          <a:lstStyle/>
          <a:p>
            <a:r>
              <a:rPr lang="en-GB" b="1"/>
              <a:t>TAO: Workload and Performance</a:t>
            </a:r>
          </a:p>
        </p:txBody>
      </p:sp>
      <p:sp>
        <p:nvSpPr>
          <p:cNvPr id="3" name="Content Placeholder 2">
            <a:extLst>
              <a:ext uri="{FF2B5EF4-FFF2-40B4-BE49-F238E27FC236}">
                <a16:creationId xmlns:a16="http://schemas.microsoft.com/office/drawing/2014/main" id="{71EE35E5-431D-B272-D445-62844F8EA552}"/>
              </a:ext>
            </a:extLst>
          </p:cNvPr>
          <p:cNvSpPr>
            <a:spLocks noGrp="1"/>
          </p:cNvSpPr>
          <p:nvPr>
            <p:ph idx="1"/>
          </p:nvPr>
        </p:nvSpPr>
        <p:spPr>
          <a:xfrm>
            <a:off x="464880" y="1496864"/>
            <a:ext cx="9584973" cy="4751535"/>
          </a:xfrm>
        </p:spPr>
        <p:txBody>
          <a:bodyPr vert="horz" lIns="91440" tIns="45720" rIns="91440" bIns="45720" rtlCol="0" anchor="t">
            <a:normAutofit/>
          </a:bodyPr>
          <a:lstStyle/>
          <a:p>
            <a:r>
              <a:rPr lang="en-GB"/>
              <a:t>Only 0.2% of the requests are writes.</a:t>
            </a:r>
          </a:p>
          <a:p>
            <a:pPr>
              <a:buClr>
                <a:srgbClr val="8AD0D6"/>
              </a:buClr>
            </a:pPr>
            <a:endParaRPr lang="en-GB"/>
          </a:p>
          <a:p>
            <a:pPr marL="0" indent="0">
              <a:buClr>
                <a:srgbClr val="8AD0D6"/>
              </a:buClr>
              <a:buNone/>
            </a:pPr>
            <a:endParaRPr lang="en-GB"/>
          </a:p>
          <a:p>
            <a:pPr>
              <a:buClr>
                <a:srgbClr val="8AD0D6"/>
              </a:buClr>
            </a:pPr>
            <a:endParaRPr lang="en-GB"/>
          </a:p>
          <a:p>
            <a:pPr>
              <a:buClr>
                <a:srgbClr val="8AD0D6"/>
              </a:buClr>
            </a:pPr>
            <a:endParaRPr lang="en-GB"/>
          </a:p>
          <a:p>
            <a:pPr>
              <a:buClr>
                <a:srgbClr val="8AD0D6"/>
              </a:buClr>
            </a:pPr>
            <a:endParaRPr lang="en-GB"/>
          </a:p>
          <a:p>
            <a:pPr>
              <a:buClr>
                <a:srgbClr val="8AD0D6"/>
              </a:buClr>
            </a:pPr>
            <a:r>
              <a:rPr lang="en-GB"/>
              <a:t>Association lists are very often empty or small.</a:t>
            </a:r>
          </a:p>
          <a:p>
            <a:pPr>
              <a:buClr>
                <a:srgbClr val="8AD0D6"/>
              </a:buClr>
            </a:pPr>
            <a:endParaRPr lang="en-GB"/>
          </a:p>
        </p:txBody>
      </p:sp>
      <p:pic>
        <p:nvPicPr>
          <p:cNvPr id="4" name="Picture 4" descr="Table&#10;&#10;Description automatically generated">
            <a:extLst>
              <a:ext uri="{FF2B5EF4-FFF2-40B4-BE49-F238E27FC236}">
                <a16:creationId xmlns:a16="http://schemas.microsoft.com/office/drawing/2014/main" id="{A3F5DCB1-D10A-AB22-410B-949521A2FCEE}"/>
              </a:ext>
            </a:extLst>
          </p:cNvPr>
          <p:cNvPicPr>
            <a:picLocks noChangeAspect="1"/>
          </p:cNvPicPr>
          <p:nvPr/>
        </p:nvPicPr>
        <p:blipFill>
          <a:blip r:embed="rId2"/>
          <a:stretch>
            <a:fillRect/>
          </a:stretch>
        </p:blipFill>
        <p:spPr>
          <a:xfrm>
            <a:off x="1888175" y="2084511"/>
            <a:ext cx="4946821" cy="1902111"/>
          </a:xfrm>
          <a:prstGeom prst="rect">
            <a:avLst/>
          </a:prstGeom>
        </p:spPr>
      </p:pic>
      <p:pic>
        <p:nvPicPr>
          <p:cNvPr id="6" name="Picture 6" descr="Chart, line chart&#10;&#10;Description automatically generated">
            <a:extLst>
              <a:ext uri="{FF2B5EF4-FFF2-40B4-BE49-F238E27FC236}">
                <a16:creationId xmlns:a16="http://schemas.microsoft.com/office/drawing/2014/main" id="{CF2A680D-FA06-F376-E657-D9B3A8248644}"/>
              </a:ext>
            </a:extLst>
          </p:cNvPr>
          <p:cNvPicPr>
            <a:picLocks noChangeAspect="1"/>
          </p:cNvPicPr>
          <p:nvPr/>
        </p:nvPicPr>
        <p:blipFill>
          <a:blip r:embed="rId3"/>
          <a:stretch>
            <a:fillRect/>
          </a:stretch>
        </p:blipFill>
        <p:spPr>
          <a:xfrm>
            <a:off x="1896807" y="4729229"/>
            <a:ext cx="4933024" cy="1790918"/>
          </a:xfrm>
          <a:prstGeom prst="rect">
            <a:avLst/>
          </a:prstGeom>
        </p:spPr>
      </p:pic>
    </p:spTree>
    <p:extLst>
      <p:ext uri="{BB962C8B-B14F-4D97-AF65-F5344CB8AC3E}">
        <p14:creationId xmlns:p14="http://schemas.microsoft.com/office/powerpoint/2010/main" val="158969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028D-6E05-C29E-12D8-EA20CCF283C0}"/>
              </a:ext>
            </a:extLst>
          </p:cNvPr>
          <p:cNvSpPr>
            <a:spLocks noGrp="1"/>
          </p:cNvSpPr>
          <p:nvPr>
            <p:ph type="title"/>
          </p:nvPr>
        </p:nvSpPr>
        <p:spPr>
          <a:xfrm>
            <a:off x="424170" y="408330"/>
            <a:ext cx="9626664" cy="1444918"/>
          </a:xfrm>
        </p:spPr>
        <p:txBody>
          <a:bodyPr/>
          <a:lstStyle/>
          <a:p>
            <a:r>
              <a:rPr lang="en-GB" b="1">
                <a:ea typeface="+mj-lt"/>
                <a:cs typeface="+mj-lt"/>
              </a:rPr>
              <a:t>TAO: Workload and Performance</a:t>
            </a:r>
            <a:endParaRPr lang="en-GB">
              <a:ea typeface="+mj-lt"/>
              <a:cs typeface="+mj-lt"/>
            </a:endParaRPr>
          </a:p>
          <a:p>
            <a:endParaRPr lang="en-GB"/>
          </a:p>
        </p:txBody>
      </p:sp>
      <p:sp>
        <p:nvSpPr>
          <p:cNvPr id="3" name="Content Placeholder 2">
            <a:extLst>
              <a:ext uri="{FF2B5EF4-FFF2-40B4-BE49-F238E27FC236}">
                <a16:creationId xmlns:a16="http://schemas.microsoft.com/office/drawing/2014/main" id="{C907A659-64E6-CEA5-E65D-31E857972F31}"/>
              </a:ext>
            </a:extLst>
          </p:cNvPr>
          <p:cNvSpPr>
            <a:spLocks noGrp="1"/>
          </p:cNvSpPr>
          <p:nvPr>
            <p:ph idx="1"/>
          </p:nvPr>
        </p:nvSpPr>
        <p:spPr>
          <a:xfrm>
            <a:off x="467079" y="1224336"/>
            <a:ext cx="9590172" cy="5024063"/>
          </a:xfrm>
        </p:spPr>
        <p:txBody>
          <a:bodyPr vert="horz" lIns="91440" tIns="45720" rIns="91440" bIns="45720" rtlCol="0" anchor="t">
            <a:normAutofit/>
          </a:bodyPr>
          <a:lstStyle/>
          <a:p>
            <a:r>
              <a:rPr lang="en-GB">
                <a:ea typeface="+mj-lt"/>
                <a:cs typeface="+mj-lt"/>
              </a:rPr>
              <a:t>Overall hit rate of 96.4%</a:t>
            </a:r>
            <a:endParaRPr lang="en-US">
              <a:ea typeface="+mj-lt"/>
              <a:cs typeface="+mj-lt"/>
            </a:endParaRPr>
          </a:p>
          <a:p>
            <a:pPr>
              <a:buClr>
                <a:srgbClr val="8AD0D6"/>
              </a:buClr>
            </a:pPr>
            <a:endParaRPr lang="en-GB"/>
          </a:p>
          <a:p>
            <a:pPr>
              <a:buClr>
                <a:srgbClr val="8AD0D6"/>
              </a:buClr>
            </a:pPr>
            <a:r>
              <a:rPr lang="en-GB">
                <a:ea typeface="+mj-lt"/>
                <a:cs typeface="+mj-lt"/>
              </a:rPr>
              <a:t>Read Latencies      </a:t>
            </a:r>
            <a:endParaRPr lang="en-GB"/>
          </a:p>
          <a:p>
            <a:pPr>
              <a:buClr>
                <a:srgbClr val="8AD0D6"/>
              </a:buClr>
            </a:pPr>
            <a:endParaRPr lang="en-GB"/>
          </a:p>
          <a:p>
            <a:pPr>
              <a:buClr>
                <a:srgbClr val="8AD0D6"/>
              </a:buClr>
            </a:pPr>
            <a:endParaRPr lang="en-GB"/>
          </a:p>
          <a:p>
            <a:pPr>
              <a:buClr>
                <a:srgbClr val="8AD0D6"/>
              </a:buClr>
            </a:pPr>
            <a:endParaRPr lang="en-GB">
              <a:ea typeface="+mj-lt"/>
              <a:cs typeface="+mj-lt"/>
            </a:endParaRPr>
          </a:p>
          <a:p>
            <a:pPr>
              <a:buClr>
                <a:srgbClr val="8AD0D6"/>
              </a:buClr>
            </a:pPr>
            <a:endParaRPr lang="en-GB">
              <a:ea typeface="+mj-lt"/>
              <a:cs typeface="+mj-lt"/>
            </a:endParaRPr>
          </a:p>
          <a:p>
            <a:pPr marL="0" indent="0">
              <a:buClr>
                <a:srgbClr val="8AD0D6"/>
              </a:buClr>
              <a:buNone/>
            </a:pPr>
            <a:endParaRPr lang="en-GB">
              <a:ea typeface="+mj-lt"/>
              <a:cs typeface="+mj-lt"/>
            </a:endParaRPr>
          </a:p>
          <a:p>
            <a:pPr>
              <a:buClr>
                <a:srgbClr val="8AD0D6"/>
              </a:buClr>
            </a:pPr>
            <a:r>
              <a:rPr lang="en-GB">
                <a:ea typeface="+mj-lt"/>
                <a:cs typeface="+mj-lt"/>
              </a:rPr>
              <a:t>Write Latency    </a:t>
            </a:r>
            <a:endParaRPr lang="en-GB"/>
          </a:p>
          <a:p>
            <a:pPr>
              <a:buClr>
                <a:srgbClr val="8AD0D6"/>
              </a:buClr>
            </a:pPr>
            <a:endParaRPr lang="en-GB"/>
          </a:p>
        </p:txBody>
      </p:sp>
      <p:pic>
        <p:nvPicPr>
          <p:cNvPr id="5" name="Picture 4">
            <a:extLst>
              <a:ext uri="{FF2B5EF4-FFF2-40B4-BE49-F238E27FC236}">
                <a16:creationId xmlns:a16="http://schemas.microsoft.com/office/drawing/2014/main" id="{0C4C3084-EE9A-6B6E-0855-123EE94279B6}"/>
              </a:ext>
            </a:extLst>
          </p:cNvPr>
          <p:cNvPicPr>
            <a:picLocks noChangeAspect="1"/>
          </p:cNvPicPr>
          <p:nvPr/>
        </p:nvPicPr>
        <p:blipFill>
          <a:blip r:embed="rId2"/>
          <a:stretch>
            <a:fillRect/>
          </a:stretch>
        </p:blipFill>
        <p:spPr>
          <a:xfrm>
            <a:off x="3801013" y="2052866"/>
            <a:ext cx="5449471" cy="2070799"/>
          </a:xfrm>
          <a:prstGeom prst="rect">
            <a:avLst/>
          </a:prstGeom>
          <a:effectLst/>
        </p:spPr>
      </p:pic>
      <p:pic>
        <p:nvPicPr>
          <p:cNvPr id="7" name="Picture 5" descr="Chart, histogram&#10;&#10;Description automatically generated">
            <a:extLst>
              <a:ext uri="{FF2B5EF4-FFF2-40B4-BE49-F238E27FC236}">
                <a16:creationId xmlns:a16="http://schemas.microsoft.com/office/drawing/2014/main" id="{4DB8A570-6614-BB12-7B90-30D6B5F3B890}"/>
              </a:ext>
            </a:extLst>
          </p:cNvPr>
          <p:cNvPicPr>
            <a:picLocks noChangeAspect="1"/>
          </p:cNvPicPr>
          <p:nvPr/>
        </p:nvPicPr>
        <p:blipFill>
          <a:blip r:embed="rId3"/>
          <a:stretch>
            <a:fillRect/>
          </a:stretch>
        </p:blipFill>
        <p:spPr>
          <a:xfrm>
            <a:off x="3800426" y="4317135"/>
            <a:ext cx="5435842" cy="2295251"/>
          </a:xfrm>
          <a:prstGeom prst="rect">
            <a:avLst/>
          </a:prstGeom>
          <a:effectLst/>
        </p:spPr>
      </p:pic>
    </p:spTree>
    <p:extLst>
      <p:ext uri="{BB962C8B-B14F-4D97-AF65-F5344CB8AC3E}">
        <p14:creationId xmlns:p14="http://schemas.microsoft.com/office/powerpoint/2010/main" val="26684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AE7E-C2D4-1C02-8521-5428EB0DE133}"/>
              </a:ext>
            </a:extLst>
          </p:cNvPr>
          <p:cNvSpPr>
            <a:spLocks noGrp="1"/>
          </p:cNvSpPr>
          <p:nvPr>
            <p:ph type="title"/>
          </p:nvPr>
        </p:nvSpPr>
        <p:spPr>
          <a:xfrm>
            <a:off x="262371" y="452718"/>
            <a:ext cx="9788463" cy="1400530"/>
          </a:xfrm>
        </p:spPr>
        <p:txBody>
          <a:bodyPr/>
          <a:lstStyle/>
          <a:p>
            <a:r>
              <a:rPr lang="en-US" b="1"/>
              <a:t>Conclusion: Major Contributions</a:t>
            </a:r>
          </a:p>
        </p:txBody>
      </p:sp>
      <p:sp>
        <p:nvSpPr>
          <p:cNvPr id="3" name="Content Placeholder 2">
            <a:extLst>
              <a:ext uri="{FF2B5EF4-FFF2-40B4-BE49-F238E27FC236}">
                <a16:creationId xmlns:a16="http://schemas.microsoft.com/office/drawing/2014/main" id="{CB69E277-8347-3B80-BC3C-CCB36E9BA1DC}"/>
              </a:ext>
            </a:extLst>
          </p:cNvPr>
          <p:cNvSpPr>
            <a:spLocks noGrp="1"/>
          </p:cNvSpPr>
          <p:nvPr>
            <p:ph idx="1"/>
          </p:nvPr>
        </p:nvSpPr>
        <p:spPr>
          <a:xfrm>
            <a:off x="291975" y="1460860"/>
            <a:ext cx="11819115" cy="4195481"/>
          </a:xfrm>
        </p:spPr>
        <p:txBody>
          <a:bodyPr vert="horz" lIns="91440" tIns="45720" rIns="91440" bIns="45720" rtlCol="0" anchor="t">
            <a:normAutofit/>
          </a:bodyPr>
          <a:lstStyle/>
          <a:p>
            <a:pPr marL="0" indent="0">
              <a:buNone/>
            </a:pPr>
            <a:r>
              <a:rPr lang="en-US">
                <a:ea typeface="+mj-lt"/>
                <a:cs typeface="+mj-lt"/>
              </a:rPr>
              <a:t>Overall, this paper makes three contributions.</a:t>
            </a:r>
            <a:endParaRPr lang="en-US"/>
          </a:p>
          <a:p>
            <a:pPr>
              <a:buClr>
                <a:srgbClr val="8AD0D6"/>
              </a:buClr>
            </a:pPr>
            <a:endParaRPr lang="en-US">
              <a:ea typeface="+mj-lt"/>
              <a:cs typeface="+mj-lt"/>
            </a:endParaRPr>
          </a:p>
          <a:p>
            <a:pPr>
              <a:buClr>
                <a:srgbClr val="8AD0D6"/>
              </a:buClr>
            </a:pPr>
            <a:r>
              <a:rPr lang="en-US">
                <a:ea typeface="+mj-lt"/>
                <a:cs typeface="+mj-lt"/>
              </a:rPr>
              <a:t>First, it characterize a challenging Facebook workload: queries that require high throughput, low latency read access to the large data, changing social graph. </a:t>
            </a:r>
          </a:p>
          <a:p>
            <a:pPr>
              <a:buClr>
                <a:srgbClr val="8AD0D6"/>
              </a:buClr>
            </a:pPr>
            <a:endParaRPr lang="en-US">
              <a:ea typeface="+mj-lt"/>
              <a:cs typeface="+mj-lt"/>
            </a:endParaRPr>
          </a:p>
          <a:p>
            <a:pPr>
              <a:buClr>
                <a:srgbClr val="8AD0D6"/>
              </a:buClr>
            </a:pPr>
            <a:r>
              <a:rPr lang="en-US">
                <a:ea typeface="+mj-lt"/>
                <a:cs typeface="+mj-lt"/>
              </a:rPr>
              <a:t>Second, it describe the objects and associations data model for Facebook’s social graph, and the API that serves it.</a:t>
            </a:r>
          </a:p>
          <a:p>
            <a:pPr>
              <a:buClr>
                <a:srgbClr val="8AD0D6"/>
              </a:buClr>
            </a:pPr>
            <a:endParaRPr lang="en-US"/>
          </a:p>
          <a:p>
            <a:pPr>
              <a:buClr>
                <a:srgbClr val="8AD0D6"/>
              </a:buClr>
            </a:pPr>
            <a:r>
              <a:rPr lang="en-US">
                <a:ea typeface="+mj-lt"/>
                <a:cs typeface="+mj-lt"/>
              </a:rPr>
              <a:t>Lastly, it detail TAO, as geographically distributed system that implements this API.</a:t>
            </a:r>
            <a:endParaRPr lang="en-US"/>
          </a:p>
        </p:txBody>
      </p:sp>
    </p:spTree>
    <p:extLst>
      <p:ext uri="{BB962C8B-B14F-4D97-AF65-F5344CB8AC3E}">
        <p14:creationId xmlns:p14="http://schemas.microsoft.com/office/powerpoint/2010/main" val="345054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4DD5-8B2D-8EFF-FA46-27E36BFF0E48}"/>
              </a:ext>
            </a:extLst>
          </p:cNvPr>
          <p:cNvSpPr>
            <a:spLocks noGrp="1"/>
          </p:cNvSpPr>
          <p:nvPr>
            <p:ph type="title"/>
          </p:nvPr>
        </p:nvSpPr>
        <p:spPr>
          <a:xfrm>
            <a:off x="180141" y="452718"/>
            <a:ext cx="9870693" cy="1400530"/>
          </a:xfrm>
        </p:spPr>
        <p:txBody>
          <a:bodyPr/>
          <a:lstStyle/>
          <a:p>
            <a:r>
              <a:rPr lang="en-US" b="1"/>
              <a:t>Impact Of This Work</a:t>
            </a:r>
          </a:p>
        </p:txBody>
      </p:sp>
      <p:sp>
        <p:nvSpPr>
          <p:cNvPr id="3" name="Content Placeholder 2">
            <a:extLst>
              <a:ext uri="{FF2B5EF4-FFF2-40B4-BE49-F238E27FC236}">
                <a16:creationId xmlns:a16="http://schemas.microsoft.com/office/drawing/2014/main" id="{7B8710D9-D083-888A-A19B-B9ED4985F6E9}"/>
              </a:ext>
            </a:extLst>
          </p:cNvPr>
          <p:cNvSpPr>
            <a:spLocks noGrp="1"/>
          </p:cNvSpPr>
          <p:nvPr>
            <p:ph idx="1"/>
          </p:nvPr>
        </p:nvSpPr>
        <p:spPr>
          <a:xfrm>
            <a:off x="160406" y="1636285"/>
            <a:ext cx="11862971" cy="4195481"/>
          </a:xfrm>
        </p:spPr>
        <p:txBody>
          <a:bodyPr vert="horz" lIns="91440" tIns="45720" rIns="91440" bIns="45720" rtlCol="0" anchor="t">
            <a:normAutofit/>
          </a:bodyPr>
          <a:lstStyle/>
          <a:p>
            <a:r>
              <a:rPr lang="en-US">
                <a:ea typeface="+mj-lt"/>
                <a:cs typeface="+mj-lt"/>
              </a:rPr>
              <a:t>TAO is deployed as efficient scale inside Facebook. </a:t>
            </a:r>
          </a:p>
          <a:p>
            <a:pPr>
              <a:buClr>
                <a:srgbClr val="8AD0D6"/>
              </a:buClr>
            </a:pPr>
            <a:r>
              <a:rPr lang="en-US">
                <a:ea typeface="+mj-lt"/>
                <a:cs typeface="+mj-lt"/>
              </a:rPr>
              <a:t>Its separation of cache and persistent store has allowed those layers to be independently designed, scaled, operated, and maximizes the reuse of components across  organization. </a:t>
            </a:r>
          </a:p>
          <a:p>
            <a:pPr>
              <a:buClr>
                <a:srgbClr val="8AD0D6"/>
              </a:buClr>
            </a:pPr>
            <a:r>
              <a:rPr lang="en-US">
                <a:ea typeface="+mj-lt"/>
                <a:cs typeface="+mj-lt"/>
              </a:rPr>
              <a:t>This separation also allows  to choose different tradeoffs for efficiency and consistency at the two layers, and to use an idempotent cache invalidation strategy.</a:t>
            </a:r>
          </a:p>
          <a:p>
            <a:pPr>
              <a:buClr>
                <a:srgbClr val="8AD0D6"/>
              </a:buClr>
            </a:pPr>
            <a:r>
              <a:rPr lang="en-US">
                <a:ea typeface="+mj-lt"/>
                <a:cs typeface="+mj-lt"/>
              </a:rPr>
              <a:t> TAO’s restricted data and consistency model has proven to be usable for  application developers while allowing an efficient and highly available implementation.</a:t>
            </a:r>
            <a:endParaRPr lang="en-US"/>
          </a:p>
        </p:txBody>
      </p:sp>
    </p:spTree>
    <p:extLst>
      <p:ext uri="{BB962C8B-B14F-4D97-AF65-F5344CB8AC3E}">
        <p14:creationId xmlns:p14="http://schemas.microsoft.com/office/powerpoint/2010/main" val="71134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96EF-3677-1584-1975-AE0C5308D2F8}"/>
              </a:ext>
            </a:extLst>
          </p:cNvPr>
          <p:cNvSpPr>
            <a:spLocks noGrp="1"/>
          </p:cNvSpPr>
          <p:nvPr>
            <p:ph type="title"/>
          </p:nvPr>
        </p:nvSpPr>
        <p:spPr>
          <a:xfrm>
            <a:off x="209117" y="452718"/>
            <a:ext cx="9841717" cy="1400530"/>
          </a:xfrm>
        </p:spPr>
        <p:txBody>
          <a:bodyPr/>
          <a:lstStyle/>
          <a:p>
            <a:r>
              <a:rPr lang="en-US" b="1"/>
              <a:t>References:</a:t>
            </a:r>
          </a:p>
        </p:txBody>
      </p:sp>
      <p:sp>
        <p:nvSpPr>
          <p:cNvPr id="3" name="Content Placeholder 2">
            <a:extLst>
              <a:ext uri="{FF2B5EF4-FFF2-40B4-BE49-F238E27FC236}">
                <a16:creationId xmlns:a16="http://schemas.microsoft.com/office/drawing/2014/main" id="{EF366326-F389-7364-63AA-E576E407894C}"/>
              </a:ext>
            </a:extLst>
          </p:cNvPr>
          <p:cNvSpPr>
            <a:spLocks noGrp="1"/>
          </p:cNvSpPr>
          <p:nvPr>
            <p:ph idx="1"/>
          </p:nvPr>
        </p:nvSpPr>
        <p:spPr>
          <a:xfrm>
            <a:off x="151793" y="1436724"/>
            <a:ext cx="11844681" cy="4811675"/>
          </a:xfrm>
        </p:spPr>
        <p:txBody>
          <a:bodyPr vert="horz" lIns="91440" tIns="45720" rIns="91440" bIns="45720" rtlCol="0" anchor="t">
            <a:normAutofit fontScale="92500"/>
          </a:bodyPr>
          <a:lstStyle/>
          <a:p>
            <a:r>
              <a:rPr lang="en-US" err="1">
                <a:ea typeface="+mj-lt"/>
                <a:cs typeface="+mj-lt"/>
              </a:rPr>
              <a:t>J.Baker,C.Bond,J.C.Corbett,J.Furman,A.Khorlin,J.Larson</a:t>
            </a:r>
            <a:r>
              <a:rPr lang="en-US">
                <a:ea typeface="+mj-lt"/>
                <a:cs typeface="+mj-lt"/>
              </a:rPr>
              <a:t>, J.-M. Leon, Y. Li, A. Lloyd, and V. </a:t>
            </a:r>
            <a:r>
              <a:rPr lang="en-US" err="1">
                <a:ea typeface="+mj-lt"/>
                <a:cs typeface="+mj-lt"/>
              </a:rPr>
              <a:t>Yushprakh</a:t>
            </a:r>
            <a:r>
              <a:rPr lang="en-US">
                <a:ea typeface="+mj-lt"/>
                <a:cs typeface="+mj-lt"/>
              </a:rPr>
              <a:t>. Megastore: Pro- viding scalable, highly available storage for interactive services. In </a:t>
            </a:r>
            <a:r>
              <a:rPr lang="en-US" i="1">
                <a:ea typeface="+mj-lt"/>
                <a:cs typeface="+mj-lt"/>
              </a:rPr>
              <a:t>Proceedings of the Conference on Innovative Data system Re- search</a:t>
            </a:r>
            <a:r>
              <a:rPr lang="en-US">
                <a:ea typeface="+mj-lt"/>
                <a:cs typeface="+mj-lt"/>
              </a:rPr>
              <a:t>, CIDR, 2011.</a:t>
            </a:r>
            <a:endParaRPr lang="en-US"/>
          </a:p>
          <a:p>
            <a:pPr>
              <a:buClr>
                <a:srgbClr val="8AD0D6"/>
              </a:buClr>
            </a:pPr>
            <a:r>
              <a:rPr lang="en-US">
                <a:ea typeface="+mj-lt"/>
                <a:cs typeface="+mj-lt"/>
              </a:rPr>
              <a:t>F. Chang, J. Dean, S. Ghemawat, W. C. Hsieh, D. A. Wallach, M. Burrows, T. Chandra, A. Fikes, and R. Gruber. Bigtable: A distributed storage system for structured data. In </a:t>
            </a:r>
            <a:r>
              <a:rPr lang="en-US" i="1">
                <a:ea typeface="+mj-lt"/>
                <a:cs typeface="+mj-lt"/>
              </a:rPr>
              <a:t>Proceedings of the 7th USENIX Symposium on Operating System Design and Implementation</a:t>
            </a:r>
            <a:r>
              <a:rPr lang="en-US">
                <a:ea typeface="+mj-lt"/>
                <a:cs typeface="+mj-lt"/>
              </a:rPr>
              <a:t>, OSDI. USENIX Assoc., 2006.</a:t>
            </a:r>
            <a:endParaRPr lang="en-US"/>
          </a:p>
          <a:p>
            <a:pPr>
              <a:buClr>
                <a:srgbClr val="8AD0D6"/>
              </a:buClr>
            </a:pPr>
            <a:r>
              <a:rPr lang="en-US">
                <a:ea typeface="+mj-lt"/>
                <a:cs typeface="+mj-lt"/>
              </a:rPr>
              <a:t>B. F. Cooper, R. Ramakrishnan, U. Srivastava, A. Silberstein, P. Bohannon, H.-A. Jacobsen, N. Puz, D. Weaver, and R. Yer- </a:t>
            </a:r>
            <a:r>
              <a:rPr lang="en-US" err="1">
                <a:ea typeface="+mj-lt"/>
                <a:cs typeface="+mj-lt"/>
              </a:rPr>
              <a:t>neni</a:t>
            </a:r>
            <a:r>
              <a:rPr lang="en-US">
                <a:ea typeface="+mj-lt"/>
                <a:cs typeface="+mj-lt"/>
              </a:rPr>
              <a:t>. PNUTS: Yahoo!’s hosted data serving platform. </a:t>
            </a:r>
            <a:r>
              <a:rPr lang="en-US" i="1">
                <a:ea typeface="+mj-lt"/>
                <a:cs typeface="+mj-lt"/>
              </a:rPr>
              <a:t>PVLDB</a:t>
            </a:r>
            <a:r>
              <a:rPr lang="en-US">
                <a:ea typeface="+mj-lt"/>
                <a:cs typeface="+mj-lt"/>
              </a:rPr>
              <a:t>, 1(2), 2008.</a:t>
            </a:r>
            <a:endParaRPr lang="en-US"/>
          </a:p>
          <a:p>
            <a:pPr>
              <a:buClr>
                <a:srgbClr val="8AD0D6"/>
              </a:buClr>
            </a:pPr>
            <a:r>
              <a:rPr lang="en-US">
                <a:ea typeface="+mj-lt"/>
                <a:cs typeface="+mj-lt"/>
              </a:rPr>
              <a:t>J. C. Corbett, J. Dean, M. Epstein, A. Fikes, C. Frost, J. J. Furman, S. Ghemawat, A. </a:t>
            </a:r>
            <a:r>
              <a:rPr lang="en-US" err="1">
                <a:ea typeface="+mj-lt"/>
                <a:cs typeface="+mj-lt"/>
              </a:rPr>
              <a:t>Gubarev</a:t>
            </a:r>
            <a:r>
              <a:rPr lang="en-US">
                <a:ea typeface="+mj-lt"/>
                <a:cs typeface="+mj-lt"/>
              </a:rPr>
              <a:t>, C. Heiser, P. Hochschild, W. Hsieh, S. Kanthak, E. Kogan, H. Li, A. Lloyd, S. Melnik, D. Mwaura, D. Nagle, S. Quinlan, R. Rao, L. Rolig, Y. Saito, M. Szymaniak, C. Taylor, R. Wang, and D. Woodford. Spanner: Google’s globally-distributed database. In </a:t>
            </a:r>
            <a:r>
              <a:rPr lang="en-US" i="1">
                <a:ea typeface="+mj-lt"/>
                <a:cs typeface="+mj-lt"/>
              </a:rPr>
              <a:t>Proceedings of the 10th USENIX Conference on Operating Systems Design and Implementation</a:t>
            </a:r>
            <a:r>
              <a:rPr lang="en-US">
                <a:ea typeface="+mj-lt"/>
                <a:cs typeface="+mj-lt"/>
              </a:rPr>
              <a:t>, OSDI, Berkeley, CA, USA, 2012.</a:t>
            </a:r>
            <a:endParaRPr lang="en-US"/>
          </a:p>
          <a:p>
            <a:pPr>
              <a:buClr>
                <a:srgbClr val="8AD0D6"/>
              </a:buClr>
            </a:pPr>
            <a:endParaRPr lang="en-US"/>
          </a:p>
        </p:txBody>
      </p:sp>
    </p:spTree>
    <p:extLst>
      <p:ext uri="{BB962C8B-B14F-4D97-AF65-F5344CB8AC3E}">
        <p14:creationId xmlns:p14="http://schemas.microsoft.com/office/powerpoint/2010/main" val="180404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AE81CA20-F371-7628-D505-489C471B48A0}"/>
              </a:ext>
            </a:extLst>
          </p:cNvPr>
          <p:cNvPicPr>
            <a:picLocks noChangeAspect="1"/>
          </p:cNvPicPr>
          <p:nvPr/>
        </p:nvPicPr>
        <p:blipFill>
          <a:blip r:embed="rId2"/>
          <a:stretch>
            <a:fillRect/>
          </a:stretch>
        </p:blipFill>
        <p:spPr>
          <a:xfrm>
            <a:off x="4440" y="4487"/>
            <a:ext cx="12012966" cy="6863821"/>
          </a:xfrm>
          <a:prstGeom prst="rect">
            <a:avLst/>
          </a:prstGeom>
        </p:spPr>
      </p:pic>
    </p:spTree>
    <p:extLst>
      <p:ext uri="{BB962C8B-B14F-4D97-AF65-F5344CB8AC3E}">
        <p14:creationId xmlns:p14="http://schemas.microsoft.com/office/powerpoint/2010/main" val="60151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D4FF-AEB8-8C27-45A9-D2F62212A3C8}"/>
              </a:ext>
            </a:extLst>
          </p:cNvPr>
          <p:cNvSpPr>
            <a:spLocks noGrp="1"/>
          </p:cNvSpPr>
          <p:nvPr>
            <p:ph type="title"/>
          </p:nvPr>
        </p:nvSpPr>
        <p:spPr>
          <a:xfrm>
            <a:off x="276209" y="437922"/>
            <a:ext cx="9774625" cy="1415326"/>
          </a:xfrm>
        </p:spPr>
        <p:txBody>
          <a:bodyPr/>
          <a:lstStyle/>
          <a:p>
            <a:r>
              <a:rPr lang="en-GB">
                <a:ea typeface="+mj-lt"/>
                <a:cs typeface="+mj-lt"/>
              </a:rPr>
              <a:t>The Social Graph</a:t>
            </a:r>
          </a:p>
          <a:p>
            <a:endParaRPr lang="en-GB"/>
          </a:p>
        </p:txBody>
      </p:sp>
      <p:sp>
        <p:nvSpPr>
          <p:cNvPr id="3" name="Content Placeholder 2">
            <a:extLst>
              <a:ext uri="{FF2B5EF4-FFF2-40B4-BE49-F238E27FC236}">
                <a16:creationId xmlns:a16="http://schemas.microsoft.com/office/drawing/2014/main" id="{A882138A-8B1F-935A-DDA8-1B9E5EFE167C}"/>
              </a:ext>
            </a:extLst>
          </p:cNvPr>
          <p:cNvSpPr>
            <a:spLocks noGrp="1"/>
          </p:cNvSpPr>
          <p:nvPr>
            <p:ph idx="1"/>
          </p:nvPr>
        </p:nvSpPr>
        <p:spPr>
          <a:xfrm>
            <a:off x="363507" y="1490666"/>
            <a:ext cx="10995802" cy="3751598"/>
          </a:xfrm>
        </p:spPr>
        <p:txBody>
          <a:bodyPr vert="horz" lIns="91440" tIns="45720" rIns="91440" bIns="45720" rtlCol="0" anchor="t">
            <a:normAutofit/>
          </a:bodyPr>
          <a:lstStyle/>
          <a:p>
            <a:r>
              <a:rPr lang="en-GB">
                <a:ea typeface="+mj-lt"/>
                <a:cs typeface="+mj-lt"/>
              </a:rPr>
              <a:t>A flexible representation that directly models real-life objects and relationships.</a:t>
            </a:r>
          </a:p>
          <a:p>
            <a:pPr>
              <a:buClr>
                <a:srgbClr val="8AD0D6"/>
              </a:buClr>
            </a:pPr>
            <a:r>
              <a:rPr lang="en-GB" b="1">
                <a:ea typeface="+mj-lt"/>
                <a:cs typeface="+mj-lt"/>
              </a:rPr>
              <a:t>Objects</a:t>
            </a:r>
            <a:r>
              <a:rPr lang="en-GB">
                <a:ea typeface="+mj-lt"/>
                <a:cs typeface="+mj-lt"/>
              </a:rPr>
              <a:t>(Typed Nodes) connected by </a:t>
            </a:r>
            <a:r>
              <a:rPr lang="en-GB" b="1">
                <a:ea typeface="+mj-lt"/>
                <a:cs typeface="+mj-lt"/>
              </a:rPr>
              <a:t>Associations</a:t>
            </a:r>
            <a:r>
              <a:rPr lang="en-GB">
                <a:ea typeface="+mj-lt"/>
                <a:cs typeface="+mj-lt"/>
              </a:rPr>
              <a:t>(Typed Edges) from the graph.</a:t>
            </a:r>
          </a:p>
          <a:p>
            <a:pPr>
              <a:buClr>
                <a:srgbClr val="8AD0D6"/>
              </a:buClr>
            </a:pPr>
            <a:r>
              <a:rPr lang="en-GB">
                <a:ea typeface="+mj-lt"/>
                <a:cs typeface="+mj-lt"/>
              </a:rPr>
              <a:t>Objects model People, Places, Posts etc and repeatable Actions.</a:t>
            </a:r>
          </a:p>
          <a:p>
            <a:pPr>
              <a:buClr>
                <a:srgbClr val="8AD0D6"/>
              </a:buClr>
            </a:pPr>
            <a:r>
              <a:rPr lang="en-GB">
                <a:ea typeface="+mj-lt"/>
                <a:cs typeface="+mj-lt"/>
              </a:rPr>
              <a:t>Associations  model relationships, non-repeatable Actions and State Transitions.</a:t>
            </a:r>
          </a:p>
          <a:p>
            <a:pPr>
              <a:buClr>
                <a:srgbClr val="8AD0D6"/>
              </a:buClr>
            </a:pPr>
            <a:r>
              <a:rPr lang="en-GB">
                <a:ea typeface="+mj-lt"/>
                <a:cs typeface="+mj-lt"/>
              </a:rPr>
              <a:t>Associations are directed, and often are tightly coupled with an inverse edge.</a:t>
            </a:r>
          </a:p>
          <a:p>
            <a:pPr marL="0" indent="0">
              <a:buClr>
                <a:srgbClr val="8AD0D6"/>
              </a:buClr>
              <a:buNone/>
            </a:pPr>
            <a:endParaRPr lang="en-GB">
              <a:ea typeface="+mj-lt"/>
              <a:cs typeface="+mj-lt"/>
            </a:endParaRPr>
          </a:p>
          <a:p>
            <a:pPr>
              <a:buClr>
                <a:srgbClr val="8AD0D6"/>
              </a:buClr>
            </a:pPr>
            <a:endParaRPr lang="en-GB">
              <a:ea typeface="+mj-lt"/>
              <a:cs typeface="+mj-lt"/>
            </a:endParaRPr>
          </a:p>
        </p:txBody>
      </p:sp>
    </p:spTree>
    <p:extLst>
      <p:ext uri="{BB962C8B-B14F-4D97-AF65-F5344CB8AC3E}">
        <p14:creationId xmlns:p14="http://schemas.microsoft.com/office/powerpoint/2010/main" val="277440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6F1934-17F4-2D4D-F163-685853E3A3AB}"/>
              </a:ext>
            </a:extLst>
          </p:cNvPr>
          <p:cNvSpPr txBox="1"/>
          <p:nvPr/>
        </p:nvSpPr>
        <p:spPr>
          <a:xfrm>
            <a:off x="281126" y="399495"/>
            <a:ext cx="466669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a:latin typeface="Calibri"/>
                <a:ea typeface="+mn-lt"/>
                <a:cs typeface="+mn-lt"/>
              </a:rPr>
              <a:t>The Social Graph</a:t>
            </a:r>
          </a:p>
          <a:p>
            <a:pPr algn="l"/>
            <a:endParaRPr lang="en-GB"/>
          </a:p>
        </p:txBody>
      </p:sp>
      <p:pic>
        <p:nvPicPr>
          <p:cNvPr id="6" name="Picture 6" descr="Graphical user interface&#10;&#10;Description automatically generated">
            <a:extLst>
              <a:ext uri="{FF2B5EF4-FFF2-40B4-BE49-F238E27FC236}">
                <a16:creationId xmlns:a16="http://schemas.microsoft.com/office/drawing/2014/main" id="{F73C57FA-EB34-BEDB-91DD-F23967467672}"/>
              </a:ext>
            </a:extLst>
          </p:cNvPr>
          <p:cNvPicPr>
            <a:picLocks noChangeAspect="1"/>
          </p:cNvPicPr>
          <p:nvPr/>
        </p:nvPicPr>
        <p:blipFill>
          <a:blip r:embed="rId2"/>
          <a:stretch>
            <a:fillRect/>
          </a:stretch>
        </p:blipFill>
        <p:spPr>
          <a:xfrm>
            <a:off x="507507" y="1438625"/>
            <a:ext cx="10200440" cy="5023876"/>
          </a:xfrm>
          <a:prstGeom prst="rect">
            <a:avLst/>
          </a:prstGeom>
        </p:spPr>
      </p:pic>
    </p:spTree>
    <p:extLst>
      <p:ext uri="{BB962C8B-B14F-4D97-AF65-F5344CB8AC3E}">
        <p14:creationId xmlns:p14="http://schemas.microsoft.com/office/powerpoint/2010/main" val="258436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33EE-D5AF-7A07-7BAD-F7313C91726D}"/>
              </a:ext>
            </a:extLst>
          </p:cNvPr>
          <p:cNvSpPr>
            <a:spLocks noGrp="1"/>
          </p:cNvSpPr>
          <p:nvPr>
            <p:ph type="title"/>
          </p:nvPr>
        </p:nvSpPr>
        <p:spPr>
          <a:xfrm>
            <a:off x="296003" y="452718"/>
            <a:ext cx="9754831" cy="1400530"/>
          </a:xfrm>
        </p:spPr>
        <p:txBody>
          <a:bodyPr/>
          <a:lstStyle/>
          <a:p>
            <a:r>
              <a:rPr lang="en-GB" b="1"/>
              <a:t>Characteristics of a Social Graph</a:t>
            </a:r>
          </a:p>
        </p:txBody>
      </p:sp>
      <p:sp>
        <p:nvSpPr>
          <p:cNvPr id="3" name="Content Placeholder 2">
            <a:extLst>
              <a:ext uri="{FF2B5EF4-FFF2-40B4-BE49-F238E27FC236}">
                <a16:creationId xmlns:a16="http://schemas.microsoft.com/office/drawing/2014/main" id="{759A9CDA-521A-55B0-4465-D84A99F2D7C5}"/>
              </a:ext>
            </a:extLst>
          </p:cNvPr>
          <p:cNvSpPr>
            <a:spLocks noGrp="1"/>
          </p:cNvSpPr>
          <p:nvPr>
            <p:ph idx="1"/>
          </p:nvPr>
        </p:nvSpPr>
        <p:spPr>
          <a:xfrm>
            <a:off x="382502" y="1558648"/>
            <a:ext cx="11322919" cy="4689751"/>
          </a:xfrm>
        </p:spPr>
        <p:txBody>
          <a:bodyPr vert="horz" lIns="91440" tIns="45720" rIns="91440" bIns="45720" rtlCol="0" anchor="t">
            <a:normAutofit/>
          </a:bodyPr>
          <a:lstStyle/>
          <a:p>
            <a:r>
              <a:rPr lang="en-GB"/>
              <a:t>Both Objects and Associations encode data as Key Value pairs.</a:t>
            </a:r>
            <a:endParaRPr lang="en-US"/>
          </a:p>
          <a:p>
            <a:pPr>
              <a:buClr>
                <a:srgbClr val="8AD0D6"/>
              </a:buClr>
            </a:pPr>
            <a:endParaRPr lang="en-GB"/>
          </a:p>
          <a:p>
            <a:pPr>
              <a:buClr>
                <a:srgbClr val="8AD0D6"/>
              </a:buClr>
            </a:pPr>
            <a:r>
              <a:rPr lang="en-GB"/>
              <a:t>The graph is </a:t>
            </a:r>
            <a:r>
              <a:rPr lang="en-GB" b="1"/>
              <a:t>read-heavy</a:t>
            </a:r>
            <a:r>
              <a:rPr lang="en-GB"/>
              <a:t>; Each page view involves fetching hundreds of items.</a:t>
            </a:r>
          </a:p>
          <a:p>
            <a:pPr>
              <a:buClr>
                <a:srgbClr val="8AD0D6"/>
              </a:buClr>
            </a:pPr>
            <a:endParaRPr lang="en-GB"/>
          </a:p>
          <a:p>
            <a:pPr>
              <a:buClr>
                <a:srgbClr val="8AD0D6"/>
              </a:buClr>
            </a:pPr>
            <a:r>
              <a:rPr lang="en-GB" b="1"/>
              <a:t>Recent items </a:t>
            </a:r>
            <a:r>
              <a:rPr lang="en-GB"/>
              <a:t>are often read the most</a:t>
            </a:r>
          </a:p>
          <a:p>
            <a:pPr>
              <a:buClr>
                <a:srgbClr val="8AD0D6"/>
              </a:buClr>
            </a:pPr>
            <a:endParaRPr lang="en-GB"/>
          </a:p>
          <a:p>
            <a:pPr>
              <a:buClr>
                <a:srgbClr val="8AD0D6"/>
              </a:buClr>
            </a:pPr>
            <a:r>
              <a:rPr lang="en-GB" b="1"/>
              <a:t>Read after Write consistency</a:t>
            </a:r>
            <a:r>
              <a:rPr lang="en-GB"/>
              <a:t> is critical; </a:t>
            </a:r>
            <a:r>
              <a:rPr lang="en-GB" b="1"/>
              <a:t>Eventual Consistency</a:t>
            </a:r>
            <a:r>
              <a:rPr lang="en-GB"/>
              <a:t> is acceptable.</a:t>
            </a:r>
          </a:p>
          <a:p>
            <a:pPr marL="0" indent="0">
              <a:buClr>
                <a:srgbClr val="8AD0D6"/>
              </a:buClr>
              <a:buNone/>
            </a:pPr>
            <a:endParaRPr lang="en-GB"/>
          </a:p>
        </p:txBody>
      </p:sp>
    </p:spTree>
    <p:extLst>
      <p:ext uri="{BB962C8B-B14F-4D97-AF65-F5344CB8AC3E}">
        <p14:creationId xmlns:p14="http://schemas.microsoft.com/office/powerpoint/2010/main" val="183791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338B-3F3F-0F83-E3F5-D4F76AADB604}"/>
              </a:ext>
            </a:extLst>
          </p:cNvPr>
          <p:cNvSpPr>
            <a:spLocks noGrp="1"/>
          </p:cNvSpPr>
          <p:nvPr>
            <p:ph type="title"/>
          </p:nvPr>
        </p:nvSpPr>
        <p:spPr>
          <a:xfrm>
            <a:off x="70342" y="363942"/>
            <a:ext cx="9980492" cy="1489306"/>
          </a:xfrm>
        </p:spPr>
        <p:txBody>
          <a:bodyPr/>
          <a:lstStyle/>
          <a:p>
            <a:r>
              <a:rPr lang="en-GB" b="1"/>
              <a:t>Before TAO</a:t>
            </a:r>
          </a:p>
        </p:txBody>
      </p:sp>
      <p:sp>
        <p:nvSpPr>
          <p:cNvPr id="3" name="Content Placeholder 2">
            <a:extLst>
              <a:ext uri="{FF2B5EF4-FFF2-40B4-BE49-F238E27FC236}">
                <a16:creationId xmlns:a16="http://schemas.microsoft.com/office/drawing/2014/main" id="{2DC22480-2314-F14C-93C8-54423F525BFC}"/>
              </a:ext>
            </a:extLst>
          </p:cNvPr>
          <p:cNvSpPr>
            <a:spLocks noGrp="1"/>
          </p:cNvSpPr>
          <p:nvPr>
            <p:ph idx="1"/>
          </p:nvPr>
        </p:nvSpPr>
        <p:spPr>
          <a:xfrm>
            <a:off x="114635" y="1387094"/>
            <a:ext cx="6622006" cy="3396490"/>
          </a:xfrm>
        </p:spPr>
        <p:txBody>
          <a:bodyPr vert="horz" lIns="91440" tIns="45720" rIns="91440" bIns="45720" rtlCol="0" anchor="t">
            <a:normAutofit/>
          </a:bodyPr>
          <a:lstStyle/>
          <a:p>
            <a:r>
              <a:rPr lang="en-GB">
                <a:ea typeface="+mj-lt"/>
                <a:cs typeface="+mj-lt"/>
              </a:rPr>
              <a:t>The Social Graph is stored in MySQL, with masters and slaves distributed across "Regions".</a:t>
            </a:r>
            <a:endParaRPr lang="en-US">
              <a:ea typeface="+mj-lt"/>
              <a:cs typeface="+mj-lt"/>
            </a:endParaRPr>
          </a:p>
          <a:p>
            <a:pPr>
              <a:buClr>
                <a:srgbClr val="8AD0D6"/>
              </a:buClr>
            </a:pPr>
            <a:r>
              <a:rPr lang="en-GB">
                <a:ea typeface="+mj-lt"/>
                <a:cs typeface="+mj-lt"/>
              </a:rPr>
              <a:t>Memcached pools per "Region" function as a lookaside cache for Objects and Associations.</a:t>
            </a:r>
            <a:endParaRPr lang="en-US">
              <a:ea typeface="+mj-lt"/>
              <a:cs typeface="+mj-lt"/>
            </a:endParaRPr>
          </a:p>
          <a:p>
            <a:pPr>
              <a:buClr>
                <a:srgbClr val="8AD0D6"/>
              </a:buClr>
            </a:pPr>
            <a:r>
              <a:rPr lang="en-GB">
                <a:ea typeface="+mj-lt"/>
                <a:cs typeface="+mj-lt"/>
              </a:rPr>
              <a:t>A PHP abstraction provides an Object-Association API without directly MySQL access for applications.</a:t>
            </a:r>
            <a:endParaRPr lang="en-US">
              <a:ea typeface="+mj-lt"/>
              <a:cs typeface="+mj-lt"/>
            </a:endParaRPr>
          </a:p>
          <a:p>
            <a:pPr>
              <a:buClr>
                <a:srgbClr val="8AD0D6"/>
              </a:buClr>
            </a:pPr>
            <a:r>
              <a:rPr lang="en-GB">
                <a:ea typeface="+mj-lt"/>
                <a:cs typeface="+mj-lt"/>
              </a:rPr>
              <a:t>Data mapping, Cache invalidations and Control logic are implemented in the PHP client.</a:t>
            </a:r>
            <a:endParaRPr lang="en-US">
              <a:ea typeface="+mj-lt"/>
              <a:cs typeface="+mj-lt"/>
            </a:endParaRPr>
          </a:p>
          <a:p>
            <a:pPr>
              <a:buClr>
                <a:srgbClr val="8AD0D6"/>
              </a:buClr>
            </a:pPr>
            <a:endParaRPr lang="en-GB">
              <a:ea typeface="+mj-lt"/>
              <a:cs typeface="+mj-lt"/>
            </a:endParaRPr>
          </a:p>
          <a:p>
            <a:pPr marL="0" indent="0">
              <a:buClr>
                <a:srgbClr val="8AD0D6"/>
              </a:buClr>
              <a:buNone/>
            </a:pPr>
            <a:endParaRPr lang="en-GB">
              <a:ea typeface="+mj-lt"/>
              <a:cs typeface="+mj-lt"/>
            </a:endParaRPr>
          </a:p>
          <a:p>
            <a:pPr marL="0" indent="0">
              <a:buNone/>
            </a:pPr>
            <a:endParaRPr lang="en-GB"/>
          </a:p>
        </p:txBody>
      </p:sp>
      <p:pic>
        <p:nvPicPr>
          <p:cNvPr id="4" name="Picture 4">
            <a:extLst>
              <a:ext uri="{FF2B5EF4-FFF2-40B4-BE49-F238E27FC236}">
                <a16:creationId xmlns:a16="http://schemas.microsoft.com/office/drawing/2014/main" id="{2B16C2E8-82DE-637D-553C-502A25D4C9E6}"/>
              </a:ext>
            </a:extLst>
          </p:cNvPr>
          <p:cNvPicPr>
            <a:picLocks noChangeAspect="1"/>
          </p:cNvPicPr>
          <p:nvPr/>
        </p:nvPicPr>
        <p:blipFill>
          <a:blip r:embed="rId2"/>
          <a:stretch>
            <a:fillRect/>
          </a:stretch>
        </p:blipFill>
        <p:spPr>
          <a:xfrm>
            <a:off x="6699789" y="1385464"/>
            <a:ext cx="5095781" cy="3169819"/>
          </a:xfrm>
          <a:prstGeom prst="rect">
            <a:avLst/>
          </a:prstGeom>
        </p:spPr>
      </p:pic>
      <p:sp>
        <p:nvSpPr>
          <p:cNvPr id="5" name="TextBox 4">
            <a:extLst>
              <a:ext uri="{FF2B5EF4-FFF2-40B4-BE49-F238E27FC236}">
                <a16:creationId xmlns:a16="http://schemas.microsoft.com/office/drawing/2014/main" id="{F8FD9CC8-F6FE-5FC1-1333-4AB37834C224}"/>
              </a:ext>
            </a:extLst>
          </p:cNvPr>
          <p:cNvSpPr txBox="1"/>
          <p:nvPr/>
        </p:nvSpPr>
        <p:spPr>
          <a:xfrm>
            <a:off x="110971" y="4853126"/>
            <a:ext cx="9926712" cy="2267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GB" b="1">
                <a:ea typeface="+mn-lt"/>
                <a:cs typeface="+mn-lt"/>
              </a:rPr>
              <a:t>Problems:</a:t>
            </a:r>
            <a:endParaRPr lang="en-US">
              <a:ea typeface="+mn-lt"/>
              <a:cs typeface="+mn-lt"/>
            </a:endParaRPr>
          </a:p>
          <a:p>
            <a:pPr>
              <a:spcBef>
                <a:spcPts val="1000"/>
              </a:spcBef>
            </a:pPr>
            <a:r>
              <a:rPr lang="en-GB">
                <a:ea typeface="+mn-lt"/>
                <a:cs typeface="+mn-lt"/>
              </a:rPr>
              <a:t>●  Operations on lists are inefficient in Memcached (update whole list).</a:t>
            </a:r>
            <a:endParaRPr lang="en-US">
              <a:ea typeface="+mn-lt"/>
              <a:cs typeface="+mn-lt"/>
            </a:endParaRPr>
          </a:p>
          <a:p>
            <a:pPr>
              <a:spcBef>
                <a:spcPts val="1000"/>
              </a:spcBef>
            </a:pPr>
            <a:r>
              <a:rPr lang="en-GB">
                <a:ea typeface="+mn-lt"/>
                <a:cs typeface="+mn-lt"/>
              </a:rPr>
              <a:t>●  Complexity of clients managing cache.</a:t>
            </a:r>
            <a:endParaRPr lang="en-US">
              <a:ea typeface="+mn-lt"/>
              <a:cs typeface="+mn-lt"/>
            </a:endParaRPr>
          </a:p>
          <a:p>
            <a:pPr>
              <a:spcBef>
                <a:spcPts val="1000"/>
              </a:spcBef>
            </a:pPr>
            <a:r>
              <a:rPr lang="en-GB">
                <a:ea typeface="+mn-lt"/>
                <a:cs typeface="+mn-lt"/>
              </a:rPr>
              <a:t>●  Hard to offer read-after-write consistency.</a:t>
            </a:r>
            <a:endParaRPr lang="en-US">
              <a:ea typeface="+mn-lt"/>
              <a:cs typeface="+mn-lt"/>
            </a:endParaRPr>
          </a:p>
          <a:p>
            <a:pPr>
              <a:spcBef>
                <a:spcPts val="1000"/>
              </a:spcBef>
            </a:pPr>
            <a:endParaRPr lang="en-GB">
              <a:ea typeface="+mn-lt"/>
              <a:cs typeface="+mn-lt"/>
            </a:endParaRPr>
          </a:p>
          <a:p>
            <a:pPr algn="l"/>
            <a:endParaRPr lang="en-GB"/>
          </a:p>
        </p:txBody>
      </p:sp>
    </p:spTree>
    <p:extLst>
      <p:ext uri="{BB962C8B-B14F-4D97-AF65-F5344CB8AC3E}">
        <p14:creationId xmlns:p14="http://schemas.microsoft.com/office/powerpoint/2010/main" val="376699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8CE76-3357-FE23-C0F0-BFD67EEE36B5}"/>
              </a:ext>
            </a:extLst>
          </p:cNvPr>
          <p:cNvSpPr>
            <a:spLocks noGrp="1"/>
          </p:cNvSpPr>
          <p:nvPr>
            <p:ph type="title"/>
          </p:nvPr>
        </p:nvSpPr>
        <p:spPr>
          <a:xfrm>
            <a:off x="218089" y="504770"/>
            <a:ext cx="10602143" cy="1348478"/>
          </a:xfrm>
        </p:spPr>
        <p:txBody>
          <a:bodyPr/>
          <a:lstStyle/>
          <a:p>
            <a:r>
              <a:rPr lang="en-GB" b="1">
                <a:ea typeface="+mj-lt"/>
                <a:cs typeface="+mj-lt"/>
              </a:rPr>
              <a:t>Before TAO Architecture: Challenges and why the existing methods not work</a:t>
            </a:r>
            <a:endParaRPr lang="en-US" b="1"/>
          </a:p>
        </p:txBody>
      </p:sp>
      <p:sp>
        <p:nvSpPr>
          <p:cNvPr id="3" name="Content Placeholder 2">
            <a:extLst>
              <a:ext uri="{FF2B5EF4-FFF2-40B4-BE49-F238E27FC236}">
                <a16:creationId xmlns:a16="http://schemas.microsoft.com/office/drawing/2014/main" id="{82CD0CF7-56C0-17AE-815E-18F19A299E26}"/>
              </a:ext>
            </a:extLst>
          </p:cNvPr>
          <p:cNvSpPr>
            <a:spLocks noGrp="1"/>
          </p:cNvSpPr>
          <p:nvPr>
            <p:ph idx="1"/>
          </p:nvPr>
        </p:nvSpPr>
        <p:spPr>
          <a:xfrm>
            <a:off x="276327" y="1928162"/>
            <a:ext cx="12037331" cy="4320237"/>
          </a:xfrm>
        </p:spPr>
        <p:txBody>
          <a:bodyPr vert="horz" lIns="91440" tIns="45720" rIns="91440" bIns="45720" rtlCol="0" anchor="t">
            <a:normAutofit/>
          </a:bodyPr>
          <a:lstStyle/>
          <a:p>
            <a:r>
              <a:rPr lang="en-GB">
                <a:ea typeface="+mj-lt"/>
                <a:cs typeface="+mj-lt"/>
              </a:rPr>
              <a:t>Lookaside caches require a distributed control logic to avoid "Thundering Herds".</a:t>
            </a:r>
          </a:p>
          <a:p>
            <a:pPr marL="0" indent="0">
              <a:buClr>
                <a:srgbClr val="8AD0D6"/>
              </a:buClr>
              <a:buNone/>
            </a:pPr>
            <a:endParaRPr lang="en-GB">
              <a:ea typeface="+mj-lt"/>
              <a:cs typeface="+mj-lt"/>
            </a:endParaRPr>
          </a:p>
          <a:p>
            <a:pPr>
              <a:buClr>
                <a:srgbClr val="8AD0D6"/>
              </a:buClr>
            </a:pPr>
            <a:r>
              <a:rPr lang="en-GB">
                <a:ea typeface="+mj-lt"/>
                <a:cs typeface="+mj-lt"/>
              </a:rPr>
              <a:t>Edge Lists cached in a Key-Value store have to be invalidated completely on updates.</a:t>
            </a:r>
          </a:p>
          <a:p>
            <a:pPr>
              <a:buClr>
                <a:srgbClr val="8AD0D6"/>
              </a:buClr>
            </a:pPr>
            <a:endParaRPr lang="en-GB"/>
          </a:p>
          <a:p>
            <a:pPr>
              <a:buClr>
                <a:srgbClr val="8AD0D6"/>
              </a:buClr>
            </a:pPr>
            <a:r>
              <a:rPr lang="en-GB">
                <a:ea typeface="+mj-lt"/>
                <a:cs typeface="+mj-lt"/>
              </a:rPr>
              <a:t>Harder Read After Write consistency.</a:t>
            </a:r>
          </a:p>
          <a:p>
            <a:pPr marL="0" indent="0">
              <a:buClr>
                <a:srgbClr val="8AD0D6"/>
              </a:buClr>
              <a:buNone/>
            </a:pPr>
            <a:endParaRPr lang="en-GB"/>
          </a:p>
          <a:p>
            <a:pPr>
              <a:buClr>
                <a:srgbClr val="8AD0D6"/>
              </a:buClr>
            </a:pPr>
            <a:r>
              <a:rPr lang="en-GB">
                <a:ea typeface="+mj-lt"/>
                <a:cs typeface="+mj-lt"/>
              </a:rPr>
              <a:t>Accessing the Graph data from non-PHP services.</a:t>
            </a:r>
          </a:p>
          <a:p>
            <a:pPr>
              <a:buClr>
                <a:srgbClr val="8AD0D6"/>
              </a:buClr>
            </a:pPr>
            <a:endParaRPr lang="en-GB"/>
          </a:p>
          <a:p>
            <a:pPr>
              <a:buClr>
                <a:srgbClr val="8AD0D6"/>
              </a:buClr>
            </a:pPr>
            <a:endParaRPr lang="en-GB"/>
          </a:p>
          <a:p>
            <a:pPr>
              <a:buClr>
                <a:srgbClr val="8AD0D6"/>
              </a:buClr>
            </a:pPr>
            <a:endParaRPr lang="en-GB"/>
          </a:p>
          <a:p>
            <a:pPr>
              <a:buClr>
                <a:srgbClr val="8AD0D6"/>
              </a:buClr>
            </a:pPr>
            <a:endParaRPr lang="en-GB"/>
          </a:p>
        </p:txBody>
      </p:sp>
    </p:spTree>
    <p:extLst>
      <p:ext uri="{BB962C8B-B14F-4D97-AF65-F5344CB8AC3E}">
        <p14:creationId xmlns:p14="http://schemas.microsoft.com/office/powerpoint/2010/main" val="930712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D099-F56B-ADD9-CBD3-C9C69FDFA8DF}"/>
              </a:ext>
            </a:extLst>
          </p:cNvPr>
          <p:cNvSpPr>
            <a:spLocks noGrp="1"/>
          </p:cNvSpPr>
          <p:nvPr>
            <p:ph type="title"/>
          </p:nvPr>
        </p:nvSpPr>
        <p:spPr/>
        <p:txBody>
          <a:bodyPr/>
          <a:lstStyle/>
          <a:p>
            <a:r>
              <a:rPr lang="en-GB"/>
              <a:t>TAO and Its Objectives</a:t>
            </a:r>
          </a:p>
        </p:txBody>
      </p:sp>
      <p:sp>
        <p:nvSpPr>
          <p:cNvPr id="3" name="Content Placeholder 2">
            <a:extLst>
              <a:ext uri="{FF2B5EF4-FFF2-40B4-BE49-F238E27FC236}">
                <a16:creationId xmlns:a16="http://schemas.microsoft.com/office/drawing/2014/main" id="{8960762B-C59E-5C59-D253-7113A633B8ED}"/>
              </a:ext>
            </a:extLst>
          </p:cNvPr>
          <p:cNvSpPr>
            <a:spLocks noGrp="1"/>
          </p:cNvSpPr>
          <p:nvPr>
            <p:ph idx="1"/>
          </p:nvPr>
        </p:nvSpPr>
        <p:spPr/>
        <p:txBody>
          <a:bodyPr vert="horz" lIns="91440" tIns="45720" rIns="91440" bIns="45720" rtlCol="0" anchor="t">
            <a:normAutofit/>
          </a:bodyPr>
          <a:lstStyle/>
          <a:p>
            <a:r>
              <a:rPr lang="en-GB">
                <a:ea typeface="+mj-lt"/>
                <a:cs typeface="+mj-lt"/>
              </a:rPr>
              <a:t>TAO is </a:t>
            </a:r>
            <a:r>
              <a:rPr lang="en-GB" b="1">
                <a:ea typeface="+mj-lt"/>
                <a:cs typeface="+mj-lt"/>
              </a:rPr>
              <a:t>a geographically distributed data store that provides efficient and timely access to the social graph for Facebook's demanding workload using a fixed set of queries</a:t>
            </a:r>
            <a:r>
              <a:rPr lang="en-GB">
                <a:ea typeface="+mj-lt"/>
                <a:cs typeface="+mj-lt"/>
              </a:rPr>
              <a:t>. It is deployed at Facebook, replacing </a:t>
            </a:r>
            <a:r>
              <a:rPr lang="en-GB" err="1">
                <a:ea typeface="+mj-lt"/>
                <a:cs typeface="+mj-lt"/>
              </a:rPr>
              <a:t>memcache</a:t>
            </a:r>
            <a:r>
              <a:rPr lang="en-GB">
                <a:ea typeface="+mj-lt"/>
                <a:cs typeface="+mj-lt"/>
              </a:rPr>
              <a:t> for many data types that fit its model.</a:t>
            </a:r>
          </a:p>
          <a:p>
            <a:pPr>
              <a:buClr>
                <a:srgbClr val="8AD0D6"/>
              </a:buClr>
            </a:pPr>
            <a:endParaRPr lang="en-GB"/>
          </a:p>
          <a:p>
            <a:pPr marL="0" indent="0">
              <a:buClr>
                <a:srgbClr val="8AD0D6"/>
              </a:buClr>
              <a:buNone/>
            </a:pPr>
            <a:r>
              <a:rPr lang="en-GB"/>
              <a:t>The main objectives of TAO were </a:t>
            </a:r>
          </a:p>
          <a:p>
            <a:pPr>
              <a:buClr>
                <a:srgbClr val="8AD0D6"/>
              </a:buClr>
            </a:pPr>
            <a:r>
              <a:rPr lang="en-GB"/>
              <a:t>Efficiency at scale</a:t>
            </a:r>
          </a:p>
          <a:p>
            <a:pPr>
              <a:buClr>
                <a:srgbClr val="8AD0D6"/>
              </a:buClr>
            </a:pPr>
            <a:r>
              <a:rPr lang="en-GB"/>
              <a:t>Timeliness of writes</a:t>
            </a:r>
          </a:p>
          <a:p>
            <a:pPr>
              <a:buClr>
                <a:srgbClr val="8AD0D6"/>
              </a:buClr>
            </a:pPr>
            <a:r>
              <a:rPr lang="en-GB"/>
              <a:t>High Read availability</a:t>
            </a:r>
          </a:p>
          <a:p>
            <a:pPr>
              <a:buClr>
                <a:srgbClr val="8AD0D6"/>
              </a:buClr>
            </a:pPr>
            <a:endParaRPr lang="en-GB"/>
          </a:p>
          <a:p>
            <a:pPr>
              <a:buClr>
                <a:srgbClr val="8AD0D6"/>
              </a:buClr>
            </a:pPr>
            <a:endParaRPr lang="en-GB"/>
          </a:p>
        </p:txBody>
      </p:sp>
    </p:spTree>
    <p:extLst>
      <p:ext uri="{BB962C8B-B14F-4D97-AF65-F5344CB8AC3E}">
        <p14:creationId xmlns:p14="http://schemas.microsoft.com/office/powerpoint/2010/main" val="206756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E8A1-364F-CE37-FB1B-381FF074E578}"/>
              </a:ext>
            </a:extLst>
          </p:cNvPr>
          <p:cNvSpPr>
            <a:spLocks noGrp="1"/>
          </p:cNvSpPr>
          <p:nvPr>
            <p:ph type="title"/>
          </p:nvPr>
        </p:nvSpPr>
        <p:spPr/>
        <p:txBody>
          <a:bodyPr/>
          <a:lstStyle/>
          <a:p>
            <a:r>
              <a:rPr lang="en-US"/>
              <a:t>Basic Structure</a:t>
            </a:r>
          </a:p>
        </p:txBody>
      </p:sp>
      <p:sp>
        <p:nvSpPr>
          <p:cNvPr id="3" name="Content Placeholder 2">
            <a:extLst>
              <a:ext uri="{FF2B5EF4-FFF2-40B4-BE49-F238E27FC236}">
                <a16:creationId xmlns:a16="http://schemas.microsoft.com/office/drawing/2014/main" id="{CBF360B6-CE0D-A2F9-3AA6-384273151A95}"/>
              </a:ext>
            </a:extLst>
          </p:cNvPr>
          <p:cNvSpPr>
            <a:spLocks noGrp="1"/>
          </p:cNvSpPr>
          <p:nvPr>
            <p:ph idx="1"/>
          </p:nvPr>
        </p:nvSpPr>
        <p:spPr/>
        <p:txBody>
          <a:bodyPr vert="horz" lIns="91440" tIns="45720" rIns="91440" bIns="45720" rtlCol="0" anchor="t">
            <a:normAutofit/>
          </a:bodyPr>
          <a:lstStyle/>
          <a:p>
            <a:pPr>
              <a:buClr>
                <a:srgbClr val="8AD0D6"/>
              </a:buClr>
            </a:pPr>
            <a:endParaRPr lang="en-US"/>
          </a:p>
          <a:p>
            <a:pPr>
              <a:buClr>
                <a:srgbClr val="8AD0D6"/>
              </a:buClr>
            </a:pPr>
            <a:endParaRPr lang="en-US"/>
          </a:p>
        </p:txBody>
      </p:sp>
      <p:sp>
        <p:nvSpPr>
          <p:cNvPr id="7" name="Rectangle 6">
            <a:extLst>
              <a:ext uri="{FF2B5EF4-FFF2-40B4-BE49-F238E27FC236}">
                <a16:creationId xmlns:a16="http://schemas.microsoft.com/office/drawing/2014/main" id="{D7D16D27-2D0C-5306-5ABB-51F1C0E8ADC2}"/>
              </a:ext>
            </a:extLst>
          </p:cNvPr>
          <p:cNvSpPr/>
          <p:nvPr/>
        </p:nvSpPr>
        <p:spPr>
          <a:xfrm>
            <a:off x="3638549" y="2571750"/>
            <a:ext cx="5524500" cy="303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6E091B-739A-83B8-B17A-E10CB9887B63}"/>
              </a:ext>
            </a:extLst>
          </p:cNvPr>
          <p:cNvSpPr txBox="1"/>
          <p:nvPr/>
        </p:nvSpPr>
        <p:spPr>
          <a:xfrm>
            <a:off x="3530600" y="1447800"/>
            <a:ext cx="62611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Webservers</a:t>
            </a:r>
          </a:p>
          <a:p>
            <a:pPr marL="457200" indent="-457200">
              <a:buFont typeface="Arial"/>
              <a:buChar char="•"/>
            </a:pPr>
            <a:r>
              <a:rPr lang="en-US" sz="2800">
                <a:ea typeface="+mn-lt"/>
                <a:cs typeface="+mn-lt"/>
              </a:rPr>
              <a:t>Stateless</a:t>
            </a:r>
          </a:p>
          <a:p>
            <a:endParaRPr lang="en-US" sz="2800">
              <a:solidFill>
                <a:srgbClr val="0D0D0D"/>
              </a:solidFill>
            </a:endParaRPr>
          </a:p>
          <a:p>
            <a:r>
              <a:rPr lang="en-US" sz="2800">
                <a:ea typeface="+mn-lt"/>
                <a:cs typeface="+mn-lt"/>
              </a:rPr>
              <a:t>Cache servers</a:t>
            </a:r>
            <a:endParaRPr lang="en-US"/>
          </a:p>
          <a:p>
            <a:pPr marL="285750" indent="-285750">
              <a:buFont typeface="Arial"/>
              <a:buChar char="•"/>
            </a:pPr>
            <a:r>
              <a:rPr lang="en-US" sz="2800">
                <a:ea typeface="+mn-lt"/>
                <a:cs typeface="+mn-lt"/>
              </a:rPr>
              <a:t>Objects, Association Lists</a:t>
            </a:r>
            <a:endParaRPr lang="en-US"/>
          </a:p>
          <a:p>
            <a:pPr marL="285750" indent="-285750">
              <a:buFont typeface="Arial"/>
              <a:buChar char="•"/>
            </a:pPr>
            <a:r>
              <a:rPr lang="en-US" sz="2800">
                <a:ea typeface="+mn-lt"/>
                <a:cs typeface="+mn-lt"/>
              </a:rPr>
              <a:t>Partitioned based on &lt;id&gt;</a:t>
            </a:r>
            <a:endParaRPr lang="en-US"/>
          </a:p>
          <a:p>
            <a:endParaRPr lang="en-US" sz="2800">
              <a:ea typeface="+mn-lt"/>
              <a:cs typeface="+mn-lt"/>
            </a:endParaRPr>
          </a:p>
          <a:p>
            <a:r>
              <a:rPr lang="en-US" sz="2800">
                <a:ea typeface="+mn-lt"/>
                <a:cs typeface="+mn-lt"/>
              </a:rPr>
              <a:t>Database</a:t>
            </a:r>
            <a:endParaRPr lang="en-US"/>
          </a:p>
          <a:p>
            <a:pPr marL="285750" indent="-285750">
              <a:buFont typeface="Arial"/>
              <a:buChar char="•"/>
            </a:pPr>
            <a:r>
              <a:rPr lang="en-US" sz="2800">
                <a:ea typeface="+mn-lt"/>
                <a:cs typeface="+mn-lt"/>
              </a:rPr>
              <a:t>Partitioned based on &lt;id&gt;</a:t>
            </a:r>
            <a:endParaRPr lang="en-US"/>
          </a:p>
          <a:p>
            <a:endParaRPr lang="en-US" sz="2800">
              <a:solidFill>
                <a:srgbClr val="0D0D0D"/>
              </a:solidFill>
            </a:endParaRPr>
          </a:p>
        </p:txBody>
      </p:sp>
      <p:pic>
        <p:nvPicPr>
          <p:cNvPr id="6" name="Picture 5">
            <a:extLst>
              <a:ext uri="{FF2B5EF4-FFF2-40B4-BE49-F238E27FC236}">
                <a16:creationId xmlns:a16="http://schemas.microsoft.com/office/drawing/2014/main" id="{8A295ABF-C2E3-36A1-6BC5-80792F6091E2}"/>
              </a:ext>
            </a:extLst>
          </p:cNvPr>
          <p:cNvPicPr>
            <a:picLocks noChangeAspect="1"/>
          </p:cNvPicPr>
          <p:nvPr/>
        </p:nvPicPr>
        <p:blipFill>
          <a:blip r:embed="rId2"/>
          <a:stretch>
            <a:fillRect/>
          </a:stretch>
        </p:blipFill>
        <p:spPr>
          <a:xfrm>
            <a:off x="1702057" y="3100388"/>
            <a:ext cx="1209675" cy="2409825"/>
          </a:xfrm>
          <a:prstGeom prst="rect">
            <a:avLst/>
          </a:prstGeom>
        </p:spPr>
      </p:pic>
      <p:pic>
        <p:nvPicPr>
          <p:cNvPr id="10" name="Picture 7" descr="A picture containing qr code&#10;&#10;Description automatically generated">
            <a:extLst>
              <a:ext uri="{FF2B5EF4-FFF2-40B4-BE49-F238E27FC236}">
                <a16:creationId xmlns:a16="http://schemas.microsoft.com/office/drawing/2014/main" id="{57D9D075-B806-D6FD-A92C-8EAE9264B2A9}"/>
              </a:ext>
            </a:extLst>
          </p:cNvPr>
          <p:cNvPicPr>
            <a:picLocks noChangeAspect="1"/>
          </p:cNvPicPr>
          <p:nvPr/>
        </p:nvPicPr>
        <p:blipFill>
          <a:blip r:embed="rId3"/>
          <a:stretch>
            <a:fillRect/>
          </a:stretch>
        </p:blipFill>
        <p:spPr>
          <a:xfrm>
            <a:off x="1626374" y="1322286"/>
            <a:ext cx="1209675" cy="1590675"/>
          </a:xfrm>
          <a:prstGeom prst="rect">
            <a:avLst/>
          </a:prstGeom>
        </p:spPr>
      </p:pic>
    </p:spTree>
    <p:extLst>
      <p:ext uri="{BB962C8B-B14F-4D97-AF65-F5344CB8AC3E}">
        <p14:creationId xmlns:p14="http://schemas.microsoft.com/office/powerpoint/2010/main" val="307623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5925-276E-B63D-A834-75E8B3F1E9A0}"/>
              </a:ext>
            </a:extLst>
          </p:cNvPr>
          <p:cNvSpPr>
            <a:spLocks noGrp="1"/>
          </p:cNvSpPr>
          <p:nvPr>
            <p:ph type="title"/>
          </p:nvPr>
        </p:nvSpPr>
        <p:spPr>
          <a:xfrm>
            <a:off x="633821" y="452718"/>
            <a:ext cx="9417013" cy="699982"/>
          </a:xfrm>
        </p:spPr>
        <p:txBody>
          <a:bodyPr/>
          <a:lstStyle/>
          <a:p>
            <a:r>
              <a:rPr lang="en-US"/>
              <a:t>TAO Architecture</a:t>
            </a:r>
          </a:p>
        </p:txBody>
      </p:sp>
      <p:pic>
        <p:nvPicPr>
          <p:cNvPr id="5" name="Picture 7" descr="Diagram&#10;&#10;Description automatically generated">
            <a:extLst>
              <a:ext uri="{FF2B5EF4-FFF2-40B4-BE49-F238E27FC236}">
                <a16:creationId xmlns:a16="http://schemas.microsoft.com/office/drawing/2014/main" id="{E050CBCE-B5A5-0DB7-3A32-3EFD0D8F46F5}"/>
              </a:ext>
            </a:extLst>
          </p:cNvPr>
          <p:cNvPicPr>
            <a:picLocks noGrp="1" noChangeAspect="1"/>
          </p:cNvPicPr>
          <p:nvPr>
            <p:ph idx="1"/>
          </p:nvPr>
        </p:nvPicPr>
        <p:blipFill>
          <a:blip r:embed="rId2"/>
          <a:stretch>
            <a:fillRect/>
          </a:stretch>
        </p:blipFill>
        <p:spPr>
          <a:xfrm>
            <a:off x="698950" y="1552045"/>
            <a:ext cx="8734332" cy="4775538"/>
          </a:xfrm>
        </p:spPr>
      </p:pic>
    </p:spTree>
    <p:extLst>
      <p:ext uri="{BB962C8B-B14F-4D97-AF65-F5344CB8AC3E}">
        <p14:creationId xmlns:p14="http://schemas.microsoft.com/office/powerpoint/2010/main" val="2191596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BrushVTI">
  <a:themeElements>
    <a:clrScheme name="AnalogousFromRegularSeedLeftStep">
      <a:dk1>
        <a:srgbClr val="000000"/>
      </a:dk1>
      <a:lt1>
        <a:srgbClr val="FFFFFF"/>
      </a:lt1>
      <a:dk2>
        <a:srgbClr val="2F1D1B"/>
      </a:dk2>
      <a:lt2>
        <a:srgbClr val="F3F0F3"/>
      </a:lt2>
      <a:accent1>
        <a:srgbClr val="44B721"/>
      </a:accent1>
      <a:accent2>
        <a:srgbClr val="79AF13"/>
      </a:accent2>
      <a:accent3>
        <a:srgbClr val="ACA31F"/>
      </a:accent3>
      <a:accent4>
        <a:srgbClr val="D57917"/>
      </a:accent4>
      <a:accent5>
        <a:srgbClr val="E73C29"/>
      </a:accent5>
      <a:accent6>
        <a:srgbClr val="D51754"/>
      </a:accent6>
      <a:hlink>
        <a:srgbClr val="A343C0"/>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Ion</vt:lpstr>
      <vt:lpstr>BrushVTI</vt:lpstr>
      <vt:lpstr>PowerPoint Presentation</vt:lpstr>
      <vt:lpstr>The Social Graph </vt:lpstr>
      <vt:lpstr>PowerPoint Presentation</vt:lpstr>
      <vt:lpstr>Characteristics of a Social Graph</vt:lpstr>
      <vt:lpstr>Before TAO</vt:lpstr>
      <vt:lpstr>Before TAO Architecture: Challenges and why the existing methods not work</vt:lpstr>
      <vt:lpstr>TAO and Its Objectives</vt:lpstr>
      <vt:lpstr>Basic Structure</vt:lpstr>
      <vt:lpstr>TAO Architecture</vt:lpstr>
      <vt:lpstr>TAO Architecture</vt:lpstr>
      <vt:lpstr>TAO Architecture       </vt:lpstr>
      <vt:lpstr>TAO: Consistency Model</vt:lpstr>
      <vt:lpstr>TAO: Failure Handling</vt:lpstr>
      <vt:lpstr>TAO: Workload and Performance</vt:lpstr>
      <vt:lpstr>TAO: Workload and Performance </vt:lpstr>
      <vt:lpstr>Conclusion: Major Contributions</vt:lpstr>
      <vt:lpstr>Impact Of This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2023-02-12T23:34:36Z</dcterms:created>
  <dcterms:modified xsi:type="dcterms:W3CDTF">2023-02-16T17:36:20Z</dcterms:modified>
</cp:coreProperties>
</file>